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5"/>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83" r:id="rId20"/>
    <p:sldId id="313" r:id="rId21"/>
    <p:sldId id="352" r:id="rId22"/>
    <p:sldId id="266" r:id="rId23"/>
    <p:sldId id="264" r:id="rId24"/>
    <p:sldId id="382" r:id="rId25"/>
    <p:sldId id="278" r:id="rId26"/>
    <p:sldId id="269" r:id="rId27"/>
    <p:sldId id="268" r:id="rId28"/>
    <p:sldId id="299" r:id="rId29"/>
    <p:sldId id="300" r:id="rId30"/>
    <p:sldId id="320" r:id="rId31"/>
    <p:sldId id="307" r:id="rId32"/>
    <p:sldId id="279" r:id="rId33"/>
    <p:sldId id="308" r:id="rId34"/>
    <p:sldId id="280" r:id="rId35"/>
    <p:sldId id="326" r:id="rId36"/>
    <p:sldId id="327" r:id="rId37"/>
    <p:sldId id="370" r:id="rId38"/>
    <p:sldId id="381" r:id="rId39"/>
    <p:sldId id="366" r:id="rId40"/>
    <p:sldId id="364" r:id="rId41"/>
    <p:sldId id="375" r:id="rId42"/>
    <p:sldId id="376" r:id="rId43"/>
    <p:sldId id="377" r:id="rId44"/>
    <p:sldId id="270" r:id="rId45"/>
    <p:sldId id="275" r:id="rId46"/>
    <p:sldId id="271" r:id="rId47"/>
    <p:sldId id="291" r:id="rId48"/>
    <p:sldId id="292" r:id="rId49"/>
    <p:sldId id="353" r:id="rId50"/>
    <p:sldId id="311" r:id="rId51"/>
    <p:sldId id="323" r:id="rId52"/>
    <p:sldId id="322" r:id="rId53"/>
    <p:sldId id="276" r:id="rId54"/>
    <p:sldId id="331" r:id="rId55"/>
    <p:sldId id="334" r:id="rId56"/>
    <p:sldId id="332" r:id="rId57"/>
    <p:sldId id="272" r:id="rId58"/>
    <p:sldId id="309" r:id="rId59"/>
    <p:sldId id="310" r:id="rId60"/>
    <p:sldId id="286" r:id="rId61"/>
    <p:sldId id="319" r:id="rId62"/>
    <p:sldId id="317" r:id="rId63"/>
    <p:sldId id="288" r:id="rId64"/>
    <p:sldId id="342" r:id="rId65"/>
    <p:sldId id="343" r:id="rId66"/>
    <p:sldId id="344" r:id="rId67"/>
    <p:sldId id="345" r:id="rId68"/>
    <p:sldId id="290" r:id="rId69"/>
    <p:sldId id="346" r:id="rId70"/>
    <p:sldId id="347" r:id="rId71"/>
    <p:sldId id="348" r:id="rId72"/>
    <p:sldId id="349" r:id="rId73"/>
    <p:sldId id="350" r:id="rId74"/>
    <p:sldId id="351" r:id="rId75"/>
    <p:sldId id="374" r:id="rId76"/>
    <p:sldId id="371" r:id="rId77"/>
    <p:sldId id="372" r:id="rId78"/>
    <p:sldId id="373" r:id="rId79"/>
    <p:sldId id="378" r:id="rId80"/>
    <p:sldId id="379" r:id="rId81"/>
    <p:sldId id="380" r:id="rId82"/>
    <p:sldId id="305" r:id="rId83"/>
    <p:sldId id="384" r:id="rId84"/>
    <p:sldId id="306" r:id="rId85"/>
    <p:sldId id="301" r:id="rId86"/>
    <p:sldId id="339" r:id="rId87"/>
    <p:sldId id="325" r:id="rId88"/>
    <p:sldId id="324" r:id="rId89"/>
    <p:sldId id="354" r:id="rId90"/>
    <p:sldId id="359" r:id="rId91"/>
    <p:sldId id="355" r:id="rId92"/>
    <p:sldId id="360" r:id="rId93"/>
    <p:sldId id="356"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0" autoAdjust="0"/>
    <p:restoredTop sz="94660"/>
  </p:normalViewPr>
  <p:slideViewPr>
    <p:cSldViewPr snapToGrid="0">
      <p:cViewPr>
        <p:scale>
          <a:sx n="125" d="100"/>
          <a:sy n="125" d="100"/>
        </p:scale>
        <p:origin x="1522" y="149"/>
      </p:cViewPr>
      <p:guideLst>
        <p:guide orient="horz" pos="2184"/>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10/21/2015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28AC40-3F1F-4287-B648-E479C539655D}" type="datetime1">
              <a:rPr lang="en-US" smtClean="0"/>
              <a:t>10/21/2015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700E1A-B251-4252-A67B-F9B1F62524B6}" type="datetime1">
              <a:rPr lang="en-US" smtClean="0"/>
              <a:t>10/21/2015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E0C50A-059C-4C9F-BB15-7564CE1127BD}" type="datetime1">
              <a:rPr lang="en-US" smtClean="0"/>
              <a:t>10/21/2015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AAC715-7398-45CE-8ACC-8A7416757E28}" type="datetime1">
              <a:rPr lang="en-US" smtClean="0"/>
              <a:t>10/21/2015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4D8549-DACB-4656-A04E-26912D492B2F}" type="datetime1">
              <a:rPr lang="en-US" smtClean="0"/>
              <a:t>10/21/2015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EC8307-B600-4003-A3D4-945758EEDCBC}" type="datetime1">
              <a:rPr lang="en-US" smtClean="0"/>
              <a:t>10/21/2015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750A51-68FC-4392-A973-EA7C3F3D6B9F}" type="datetime1">
              <a:rPr lang="en-US" smtClean="0"/>
              <a:t>10/21/2015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0E794D-8743-422F-9D40-3FC07BAD0263}" type="datetime1">
              <a:rPr lang="en-US" smtClean="0"/>
              <a:t>10/21/2015</a:t>
            </a:fld>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423034-8BE3-44C3-9BD7-9336267E7BF0}" type="datetime1">
              <a:rPr lang="en-US" smtClean="0"/>
              <a:t>10/21/2015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359EE2-E2D3-4AD9-A770-0C0D945AE5F3}" type="datetime1">
              <a:rPr lang="en-US" smtClean="0"/>
              <a:t>10/21/2015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09B968-2C68-4AEC-AB66-D6F66CA3904C}" type="datetime1">
              <a:rPr lang="en-US" smtClean="0"/>
              <a:t>10/21/2015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3283CE9-B77B-4CF7-B5B8-E6B87E1C6303}" type="datetime1">
              <a:rPr lang="en-US" smtClean="0"/>
              <a:t>10/21/2015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Introduction to Python Programming (UCSD 2015)</a:t>
            </a:r>
            <a:endParaRPr lang="en-US" b="1" dirty="0" smtClean="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matplotlib.org/" TargetMode="External"/><Relationship Id="rId7" Type="http://schemas.openxmlformats.org/officeDocument/2006/relationships/image" Target="../media/image4.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11" Type="http://schemas.openxmlformats.org/officeDocument/2006/relationships/image" Target="../media/image8.png"/><Relationship Id="rId5" Type="http://schemas.openxmlformats.org/officeDocument/2006/relationships/hyperlink" Target="http://www.numpy.org/" TargetMode="External"/><Relationship Id="rId10" Type="http://schemas.openxmlformats.org/officeDocument/2006/relationships/image" Target="../media/image7.png"/><Relationship Id="rId4" Type="http://schemas.openxmlformats.org/officeDocument/2006/relationships/hyperlink" Target="https://wiki.python.org/moin/PyQt" TargetMode="External"/><Relationship Id="rId9" Type="http://schemas.openxmlformats.org/officeDocument/2006/relationships/image" Target="../media/image6.gif"/></Relationships>
</file>

<file path=ppt/slides/_rels/slide50.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Introduction to Python Programming</a:t>
            </a:r>
            <a:endParaRPr lang="en-US" dirty="0"/>
          </a:p>
        </p:txBody>
      </p:sp>
      <p:sp>
        <p:nvSpPr>
          <p:cNvPr id="3" name="Subtitle 2"/>
          <p:cNvSpPr>
            <a:spLocks noGrp="1"/>
          </p:cNvSpPr>
          <p:nvPr>
            <p:ph type="subTitle" idx="1"/>
          </p:nvPr>
        </p:nvSpPr>
        <p:spPr>
          <a:xfrm>
            <a:off x="1100051" y="4455620"/>
            <a:ext cx="10058400" cy="1487979"/>
          </a:xfrm>
        </p:spPr>
        <p:txBody>
          <a:bodyPr>
            <a:normAutofit/>
          </a:bodyPr>
          <a:lstStyle/>
          <a:p>
            <a:pPr algn="ctr"/>
            <a:r>
              <a:rPr lang="en-US" dirty="0" smtClean="0"/>
              <a:t>SUMMER – UCSD ECE SUMMER WORKSHOP</a:t>
            </a:r>
          </a:p>
          <a:p>
            <a:pPr algn="ctr"/>
            <a:r>
              <a:rPr lang="en-US" dirty="0" smtClean="0"/>
              <a:t>FALL – eta kappa nu</a:t>
            </a:r>
            <a:r>
              <a:rPr lang="en-US" b="1" dirty="0" smtClean="0"/>
              <a:t/>
            </a:r>
            <a:br>
              <a:rPr lang="en-US" b="1" dirty="0" smtClean="0"/>
            </a:br>
            <a:endParaRPr lang="en-US"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dirty="0" smtClean="0"/>
              <a:t>Introduction to Python Programming (UCSD Summer 2015)</a:t>
            </a:r>
            <a:endParaRPr lang="en-US" b="1" dirty="0"/>
          </a:p>
        </p:txBody>
      </p:sp>
    </p:spTree>
    <p:extLst>
      <p:ext uri="{BB962C8B-B14F-4D97-AF65-F5344CB8AC3E}">
        <p14:creationId xmlns:p14="http://schemas.microsoft.com/office/powerpoint/2010/main" val="390346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Interpreter</a:t>
            </a:r>
            <a:endParaRPr lang="en-US" dirty="0"/>
          </a:p>
        </p:txBody>
      </p:sp>
      <p:sp>
        <p:nvSpPr>
          <p:cNvPr id="3" name="Content Placeholder 2"/>
          <p:cNvSpPr>
            <a:spLocks noGrp="1"/>
          </p:cNvSpPr>
          <p:nvPr>
            <p:ph idx="1"/>
          </p:nvPr>
        </p:nvSpPr>
        <p:spPr/>
        <p:txBody>
          <a:bodyPr/>
          <a:lstStyle/>
          <a:p>
            <a:r>
              <a:rPr lang="en-US" dirty="0" smtClean="0"/>
              <a:t>Python is a program itself.  Usually we pass it files (scripts) that we have written.</a:t>
            </a:r>
          </a:p>
          <a:p>
            <a:r>
              <a:rPr lang="en-US" dirty="0" smtClean="0"/>
              <a:t>Instead, let’s open the interpreter directly and have a look around.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2835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22423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Content Placeholder 4"/>
          <p:cNvSpPr>
            <a:spLocks noGrp="1"/>
          </p:cNvSpPr>
          <p:nvPr>
            <p:ph idx="1"/>
          </p:nvPr>
        </p:nvSpPr>
        <p:spPr/>
        <p:txBody>
          <a:bodyPr/>
          <a:lstStyle/>
          <a:p>
            <a:r>
              <a:rPr lang="en-US" dirty="0" smtClean="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5 + 3</a:t>
                      </a:r>
                    </a:p>
                    <a:p>
                      <a:r>
                        <a:rPr lang="en-US" sz="1800" dirty="0" smtClean="0">
                          <a:latin typeface="Consolas" panose="020B0609020204030204" pitchFamily="49" charset="0"/>
                          <a:cs typeface="Consolas" panose="020B0609020204030204" pitchFamily="49" charset="0"/>
                        </a:rPr>
                        <a:t>8</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5.0 + 3.0</a:t>
                      </a:r>
                    </a:p>
                    <a:p>
                      <a:r>
                        <a:rPr lang="en-US" sz="1800" dirty="0" smtClean="0">
                          <a:latin typeface="Consolas" panose="020B0609020204030204" pitchFamily="49" charset="0"/>
                          <a:cs typeface="Consolas" panose="020B0609020204030204" pitchFamily="49" charset="0"/>
                        </a:rPr>
                        <a:t>8.0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10 * 3</a:t>
                      </a:r>
                    </a:p>
                    <a:p>
                      <a:r>
                        <a:rPr lang="en-US" sz="1800" dirty="0" smtClean="0">
                          <a:latin typeface="Consolas" panose="020B0609020204030204" pitchFamily="49" charset="0"/>
                          <a:cs typeface="Consolas" panose="020B0609020204030204" pitchFamily="49" charset="0"/>
                        </a:rPr>
                        <a:t>30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20 - 5 - 3</a:t>
                      </a:r>
                    </a:p>
                    <a:p>
                      <a:r>
                        <a:rPr lang="en-US" sz="1800" dirty="0" smtClean="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x = 5</a:t>
                      </a:r>
                    </a:p>
                    <a:p>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2</a:t>
                      </a:r>
                    </a:p>
                    <a:p>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8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8</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3</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30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5926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a:t>
            </a:r>
            <a:r>
              <a:rPr lang="en-US" dirty="0" smtClean="0"/>
              <a:t>calculator: division</a:t>
            </a:r>
            <a:endParaRPr lang="en-US" dirty="0"/>
          </a:p>
        </p:txBody>
      </p:sp>
      <p:sp>
        <p:nvSpPr>
          <p:cNvPr id="5" name="Content Placeholder 4"/>
          <p:cNvSpPr>
            <a:spLocks noGrp="1"/>
          </p:cNvSpPr>
          <p:nvPr>
            <p:ph idx="1"/>
          </p:nvPr>
        </p:nvSpPr>
        <p:spPr/>
        <p:txBody>
          <a:bodyPr/>
          <a:lstStyle/>
          <a:p>
            <a:r>
              <a:rPr lang="en-US" dirty="0" smtClean="0"/>
              <a:t>One thing to be careful with is division.  Integers and floating point numbers are handled differently for division.  If you divide an integer by an integer, Python expects the result to also be an integer, which may not be what you expect.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smtClean="0">
                          <a:latin typeface="Consolas" panose="020B0609020204030204" pitchFamily="49" charset="0"/>
                          <a:cs typeface="Consolas" panose="020B0609020204030204" pitchFamily="49" charset="0"/>
                        </a:rPr>
                        <a:t>&gt;&gt;&gt; x = 10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potential</a:t>
                      </a:r>
                      <a:r>
                        <a:rPr lang="en-US" sz="1800" baseline="0" dirty="0" smtClean="0">
                          <a:solidFill>
                            <a:schemeClr val="bg1">
                              <a:lumMod val="85000"/>
                            </a:schemeClr>
                          </a:solidFill>
                          <a:latin typeface="Consolas" panose="020B0609020204030204" pitchFamily="49" charset="0"/>
                          <a:cs typeface="Consolas" panose="020B0609020204030204" pitchFamily="49" charset="0"/>
                        </a:rPr>
                        <a:t> pitfall</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da-DK" sz="1800" dirty="0" smtClean="0">
                          <a:latin typeface="Consolas" panose="020B0609020204030204" pitchFamily="49" charset="0"/>
                          <a:cs typeface="Consolas" panose="020B0609020204030204" pitchFamily="49" charset="0"/>
                        </a:rPr>
                        <a:t>&gt;&gt;&gt; score = 78</a:t>
                      </a:r>
                    </a:p>
                    <a:p>
                      <a:r>
                        <a:rPr lang="da-DK" sz="1800" dirty="0" smtClean="0">
                          <a:latin typeface="Consolas" panose="020B0609020204030204" pitchFamily="49" charset="0"/>
                          <a:cs typeface="Consolas" panose="020B0609020204030204" pitchFamily="49" charset="0"/>
                        </a:rPr>
                        <a:t>&gt;&gt;&gt; pct = score / 100</a:t>
                      </a:r>
                    </a:p>
                    <a:p>
                      <a:r>
                        <a:rPr lang="da-DK" sz="1800" dirty="0" smtClean="0">
                          <a:latin typeface="Consolas" panose="020B0609020204030204" pitchFamily="49" charset="0"/>
                          <a:cs typeface="Consolas" panose="020B0609020204030204" pitchFamily="49" charset="0"/>
                        </a:rPr>
                        <a:t>&gt;&gt;&gt; print pct</a:t>
                      </a:r>
                    </a:p>
                    <a:p>
                      <a:r>
                        <a:rPr lang="da-DK" sz="1800" dirty="0" smtClean="0">
                          <a:latin typeface="Consolas" panose="020B0609020204030204" pitchFamily="49" charset="0"/>
                          <a:cs typeface="Consolas" panose="020B0609020204030204" pitchFamily="49" charset="0"/>
                        </a:rPr>
                        <a:t>0</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smtClean="0">
                          <a:latin typeface="Consolas" panose="020B0609020204030204" pitchFamily="49" charset="0"/>
                          <a:cs typeface="Consolas" panose="020B0609020204030204" pitchFamily="49" charset="0"/>
                        </a:rPr>
                        <a:t>&gt;&gt;&gt; x = 10.0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3.3333333333333335</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smtClean="0">
                          <a:solidFill>
                            <a:schemeClr val="bg1">
                              <a:lumMod val="85000"/>
                            </a:schemeClr>
                          </a:solidFill>
                          <a:latin typeface="Consolas" panose="020B0609020204030204" pitchFamily="49" charset="0"/>
                          <a:cs typeface="Consolas" panose="020B0609020204030204" pitchFamily="49" charset="0"/>
                        </a:rPr>
                        <a:t> and int</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pi = 3.14159</a:t>
                      </a:r>
                    </a:p>
                    <a:p>
                      <a:r>
                        <a:rPr lang="en-US" sz="1800" dirty="0" smtClean="0">
                          <a:latin typeface="Consolas" panose="020B0609020204030204" pitchFamily="49" charset="0"/>
                          <a:cs typeface="Consolas" panose="020B0609020204030204" pitchFamily="49" charset="0"/>
                        </a:rPr>
                        <a:t>&gt;&gt;&gt; pi / 2</a:t>
                      </a:r>
                    </a:p>
                    <a:p>
                      <a:r>
                        <a:rPr lang="en-US" sz="1800" dirty="0" smtClean="0">
                          <a:latin typeface="Consolas" panose="020B0609020204030204" pitchFamily="49" charset="0"/>
                          <a:cs typeface="Consolas" panose="020B0609020204030204" pitchFamily="49" charset="0"/>
                        </a:rPr>
                        <a:t>1.570795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8807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18143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a:t>
            </a:r>
            <a:endParaRPr lang="en-US" dirty="0"/>
          </a:p>
        </p:txBody>
      </p:sp>
      <p:sp>
        <p:nvSpPr>
          <p:cNvPr id="5" name="Content Placeholder 4"/>
          <p:cNvSpPr>
            <a:spLocks noGrp="1"/>
          </p:cNvSpPr>
          <p:nvPr>
            <p:ph idx="1"/>
          </p:nvPr>
        </p:nvSpPr>
        <p:spPr/>
        <p:txBody>
          <a:bodyPr/>
          <a:lstStyle/>
          <a:p>
            <a:r>
              <a:rPr lang="en-US" dirty="0" smtClean="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a = "wall-e"</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wall-e</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 = 10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b = True</a:t>
                      </a:r>
                    </a:p>
                    <a:p>
                      <a:r>
                        <a:rPr lang="en-US" sz="1800" dirty="0" smtClean="0">
                          <a:latin typeface="Consolas" panose="020B0609020204030204" pitchFamily="49" charset="0"/>
                          <a:cs typeface="Consolas" panose="020B0609020204030204" pitchFamily="49" charset="0"/>
                        </a:rPr>
                        <a:t>&gt;&gt;&gt; print b</a:t>
                      </a:r>
                    </a:p>
                    <a:p>
                      <a:r>
                        <a:rPr lang="en-US" sz="1800" dirty="0" smtClean="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score0 = 73.3</a:t>
                      </a:r>
                    </a:p>
                    <a:p>
                      <a:r>
                        <a:rPr lang="en-US" sz="1800" dirty="0" smtClean="0">
                          <a:latin typeface="Consolas" panose="020B0609020204030204" pitchFamily="49" charset="0"/>
                          <a:cs typeface="Consolas" panose="020B0609020204030204" pitchFamily="49" charset="0"/>
                        </a:rPr>
                        <a:t>&gt;&gt;&gt; score1 = 92.5</a:t>
                      </a:r>
                    </a:p>
                    <a:p>
                      <a:r>
                        <a:rPr lang="en-US" sz="1800" dirty="0" smtClean="0">
                          <a:latin typeface="Consolas" panose="020B0609020204030204" pitchFamily="49" charset="0"/>
                          <a:cs typeface="Consolas" panose="020B0609020204030204" pitchFamily="49" charset="0"/>
                        </a:rPr>
                        <a:t>&gt;&gt;&gt; mean = (score0 + score1) / 2</a:t>
                      </a:r>
                    </a:p>
                    <a:p>
                      <a:r>
                        <a:rPr lang="en-US" sz="1800" dirty="0" smtClean="0">
                          <a:latin typeface="Consolas" panose="020B0609020204030204" pitchFamily="49" charset="0"/>
                          <a:cs typeface="Consolas" panose="020B0609020204030204" pitchFamily="49" charset="0"/>
                        </a:rPr>
                        <a:t>&gt;&gt;&gt; print mean</a:t>
                      </a:r>
                    </a:p>
                    <a:p>
                      <a:r>
                        <a:rPr lang="en-US" sz="1800" dirty="0" smtClean="0">
                          <a:latin typeface="Consolas" panose="020B0609020204030204" pitchFamily="49" charset="0"/>
                          <a:cs typeface="Consolas" panose="020B0609020204030204" pitchFamily="49" charset="0"/>
                        </a:rPr>
                        <a:t>82.9</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hi_score</a:t>
                      </a:r>
                      <a:r>
                        <a:rPr lang="en-US" sz="1800" dirty="0" smtClean="0">
                          <a:latin typeface="Consolas" panose="020B0609020204030204" pitchFamily="49" charset="0"/>
                          <a:cs typeface="Consolas" panose="020B0609020204030204" pitchFamily="49" charset="0"/>
                        </a:rPr>
                        <a:t> = max(score0, score1)</a:t>
                      </a:r>
                    </a:p>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hi_score</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92.5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87151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 naming rules</a:t>
            </a:r>
            <a:endParaRPr lang="en-US" dirty="0"/>
          </a:p>
        </p:txBody>
      </p:sp>
      <p:sp>
        <p:nvSpPr>
          <p:cNvPr id="5" name="Content Placeholder 4"/>
          <p:cNvSpPr>
            <a:spLocks noGrp="1"/>
          </p:cNvSpPr>
          <p:nvPr>
            <p:ph idx="1"/>
          </p:nvPr>
        </p:nvSpPr>
        <p:spPr/>
        <p:txBody>
          <a:bodyPr/>
          <a:lstStyle/>
          <a:p>
            <a:r>
              <a:rPr lang="en-US" dirty="0" smtClean="0"/>
              <a:t>Remember that variables are </a:t>
            </a:r>
            <a:r>
              <a:rPr lang="en-US" b="1" dirty="0" smtClean="0">
                <a:solidFill>
                  <a:srgbClr val="0070C0"/>
                </a:solidFill>
              </a:rPr>
              <a:t>case-sensitive</a:t>
            </a:r>
            <a:r>
              <a:rPr lang="en-US" dirty="0" smtClean="0"/>
              <a:t>!</a:t>
            </a:r>
          </a:p>
          <a:p>
            <a:r>
              <a:rPr lang="en-US" dirty="0" smtClean="0"/>
              <a:t>Your variable name must start with a letter or underscore (</a:t>
            </a:r>
            <a:r>
              <a:rPr lang="en-US" b="1" dirty="0" smtClean="0">
                <a:solidFill>
                  <a:srgbClr val="0070C0"/>
                </a:solidFill>
              </a:rPr>
              <a:t>_</a:t>
            </a:r>
            <a:r>
              <a:rPr lang="en-US" dirty="0" smtClean="0"/>
              <a:t>).</a:t>
            </a:r>
          </a:p>
          <a:p>
            <a:r>
              <a:rPr lang="en-US" dirty="0" smtClean="0"/>
              <a:t>The remainder of your variable name may contain: letters, numbers and underscores.</a:t>
            </a:r>
          </a:p>
          <a:p>
            <a:r>
              <a:rPr lang="en-US" dirty="0" smtClean="0"/>
              <a:t>A few keywords are reserved for Python.  You can’t use these as variable names.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07092876"/>
                    </a:ext>
                  </a:extLst>
                </a:gridCol>
                <a:gridCol w="2286000">
                  <a:extLst>
                    <a:ext uri="{9D8B030D-6E8A-4147-A177-3AD203B41FA5}">
                      <a16:colId xmlns:a16="http://schemas.microsoft.com/office/drawing/2014/main" val="4152253895"/>
                    </a:ext>
                  </a:extLst>
                </a:gridCol>
              </a:tblGrid>
              <a:tr h="254078">
                <a:tc>
                  <a:txBody>
                    <a:bodyPr/>
                    <a:lstStyle/>
                    <a:p>
                      <a:pPr algn="ctr"/>
                      <a:r>
                        <a:rPr lang="en-US" sz="1600" b="0" dirty="0" smtClean="0"/>
                        <a:t>Valid</a:t>
                      </a:r>
                      <a:endParaRPr lang="en-US" sz="1600" b="0" dirty="0"/>
                    </a:p>
                  </a:txBody>
                  <a:tcPr/>
                </a:tc>
                <a:tc>
                  <a:txBody>
                    <a:bodyPr/>
                    <a:lstStyle/>
                    <a:p>
                      <a:pPr algn="ctr"/>
                      <a:r>
                        <a:rPr lang="en-US" sz="1600" b="0" dirty="0" smtClean="0"/>
                        <a:t>Invalid</a:t>
                      </a:r>
                      <a:endParaRPr lang="en-US" sz="1600" b="0" dirty="0"/>
                    </a:p>
                  </a:txBody>
                  <a:tcPr/>
                </a:tc>
                <a:extLst>
                  <a:ext uri="{0D108BD9-81ED-4DB2-BD59-A6C34878D82A}">
                    <a16:rowId xmlns:a16="http://schemas.microsoft.com/office/drawing/2014/main" val="4144063733"/>
                  </a:ext>
                </a:extLst>
              </a:tr>
              <a:tr h="254078">
                <a:tc>
                  <a:txBody>
                    <a:bodyPr/>
                    <a:lstStyle/>
                    <a:p>
                      <a:pPr algn="ctr"/>
                      <a:r>
                        <a:rPr lang="en-US" sz="1600" b="0" dirty="0" smtClean="0">
                          <a:latin typeface="Consolas" panose="020B0609020204030204" pitchFamily="49" charset="0"/>
                          <a:cs typeface="Consolas" panose="020B0609020204030204" pitchFamily="49" charset="0"/>
                        </a:rPr>
                        <a:t>_user001</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001_user</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458519414"/>
                  </a:ext>
                </a:extLst>
              </a:tr>
              <a:tr h="254078">
                <a:tc>
                  <a:txBody>
                    <a:bodyPr/>
                    <a:lstStyle/>
                    <a:p>
                      <a:pPr algn="ctr"/>
                      <a:r>
                        <a:rPr lang="en-US" sz="1600" b="0" dirty="0" err="1" smtClean="0">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temp-kelvin</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093794899"/>
                  </a:ext>
                </a:extLst>
              </a:tr>
              <a:tr h="254078">
                <a:tc>
                  <a:txBody>
                    <a:bodyPr/>
                    <a:lstStyle/>
                    <a:p>
                      <a:pPr algn="ctr"/>
                      <a:r>
                        <a:rPr lang="en-US" sz="1600" b="0" dirty="0" smtClean="0">
                          <a:latin typeface="Consolas" panose="020B0609020204030204" pitchFamily="49" charset="0"/>
                          <a:cs typeface="Consolas" panose="020B0609020204030204" pitchFamily="49" charset="0"/>
                        </a:rPr>
                        <a:t>x</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7x</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573098063"/>
                  </a:ext>
                </a:extLst>
              </a:tr>
              <a:tr h="254078">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607498472"/>
                  </a:ext>
                </a:extLst>
              </a:tr>
              <a:tr h="227900">
                <a:tc>
                  <a:txBody>
                    <a:bodyPr/>
                    <a:lstStyle/>
                    <a:p>
                      <a:pPr algn="ctr"/>
                      <a:r>
                        <a:rPr lang="en-US" sz="1600" b="0" dirty="0" err="1" smtClean="0">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435692"/>
                  </a:ext>
                </a:extLst>
              </a:tr>
              <a:tr h="254078">
                <a:tc>
                  <a:txBody>
                    <a:bodyPr/>
                    <a:lstStyle/>
                    <a:p>
                      <a:pPr algn="ctr"/>
                      <a:r>
                        <a:rPr lang="en-US" sz="1600" b="0" dirty="0" err="1" smtClean="0">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MrBurns</a:t>
                      </a:r>
                      <a:r>
                        <a:rPr lang="en-US" sz="1600" b="0" baseline="0" dirty="0" smtClean="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0013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smtClean="0"/>
              <a:t>There are many others, but this course will be focusing on the integer (</a:t>
            </a:r>
            <a:r>
              <a:rPr lang="en-US" b="1" dirty="0" smtClean="0">
                <a:solidFill>
                  <a:srgbClr val="0070C0"/>
                </a:solidFill>
              </a:rPr>
              <a:t>int</a:t>
            </a:r>
            <a:r>
              <a:rPr lang="en-US" dirty="0" smtClean="0"/>
              <a:t>), floating point (</a:t>
            </a:r>
            <a:r>
              <a:rPr lang="en-US" b="1" dirty="0" smtClean="0">
                <a:solidFill>
                  <a:srgbClr val="0070C0"/>
                </a:solidFill>
              </a:rPr>
              <a:t>float</a:t>
            </a:r>
            <a:r>
              <a:rPr lang="en-US" dirty="0" smtClean="0"/>
              <a:t>), string (</a:t>
            </a:r>
            <a:r>
              <a:rPr lang="en-US" b="1" dirty="0" smtClean="0">
                <a:solidFill>
                  <a:srgbClr val="0070C0"/>
                </a:solidFill>
              </a:rPr>
              <a:t>str</a:t>
            </a:r>
            <a:r>
              <a:rPr lang="en-US" dirty="0" smtClean="0"/>
              <a:t>) and boolean (</a:t>
            </a:r>
            <a:r>
              <a:rPr lang="en-US" b="1" dirty="0" smtClean="0">
                <a:solidFill>
                  <a:srgbClr val="0070C0"/>
                </a:solidFill>
              </a:rPr>
              <a:t>bool</a:t>
            </a:r>
            <a:r>
              <a:rPr lang="en-US" dirty="0" smtClean="0"/>
              <a:t>) data types.  You can check the type of any variable in python using the </a:t>
            </a:r>
            <a:r>
              <a:rPr lang="en-US" b="1" dirty="0" smtClean="0"/>
              <a:t>type()</a:t>
            </a:r>
            <a:r>
              <a:rPr lang="en-US" dirty="0" smtClean="0"/>
              <a:t> function, as below.</a:t>
            </a:r>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type(5)</a:t>
                      </a:r>
                    </a:p>
                    <a:p>
                      <a:r>
                        <a:rPr lang="en-US" sz="1800" dirty="0" smtClean="0">
                          <a:latin typeface="Consolas" panose="020B0609020204030204" pitchFamily="49" charset="0"/>
                          <a:cs typeface="Consolas" panose="020B0609020204030204" pitchFamily="49" charset="0"/>
                        </a:rPr>
                        <a:t>&lt;type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type(3.14)</a:t>
                      </a:r>
                    </a:p>
                    <a:p>
                      <a:r>
                        <a:rPr lang="en-US" sz="1800" dirty="0" smtClean="0">
                          <a:latin typeface="Consolas" panose="020B0609020204030204" pitchFamily="49" charset="0"/>
                          <a:cs typeface="Consolas" panose="020B0609020204030204" pitchFamily="49" charset="0"/>
                        </a:rPr>
                        <a:t>&lt;type 'float'&gt;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type("hello")</a:t>
                      </a:r>
                    </a:p>
                    <a:p>
                      <a:r>
                        <a:rPr lang="en-US" sz="1800" dirty="0" smtClean="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type('world')</a:t>
                      </a:r>
                    </a:p>
                    <a:p>
                      <a:r>
                        <a:rPr lang="en-US" sz="1800" dirty="0" smtClean="0">
                          <a:latin typeface="Consolas" panose="020B0609020204030204" pitchFamily="49" charset="0"/>
                          <a:cs typeface="Consolas" panose="020B0609020204030204" pitchFamily="49" charset="0"/>
                        </a:rPr>
                        <a:t>&lt;type 'str'&gt;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type(True)</a:t>
                      </a:r>
                    </a:p>
                    <a:p>
                      <a:r>
                        <a:rPr lang="en-US" sz="1800" dirty="0" smtClean="0">
                          <a:latin typeface="Consolas" panose="020B0609020204030204" pitchFamily="49" charset="0"/>
                          <a:cs typeface="Consolas" panose="020B0609020204030204" pitchFamily="49" charset="0"/>
                        </a:rPr>
                        <a:t>&lt;type 'bool'&gt;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type(False)</a:t>
                      </a:r>
                    </a:p>
                    <a:p>
                      <a:r>
                        <a:rPr lang="en-US" sz="1800" dirty="0" smtClean="0">
                          <a:latin typeface="Consolas" panose="020B0609020204030204" pitchFamily="49" charset="0"/>
                          <a:cs typeface="Consolas" panose="020B0609020204030204" pitchFamily="49" charset="0"/>
                        </a:rPr>
                        <a:t>&lt;type 'bool'&gt;</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4868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Typecasting</a:t>
            </a:r>
            <a:endParaRPr lang="en-US" dirty="0"/>
          </a:p>
        </p:txBody>
      </p:sp>
      <p:sp>
        <p:nvSpPr>
          <p:cNvPr id="3" name="Content Placeholder 2"/>
          <p:cNvSpPr>
            <a:spLocks noGrp="1"/>
          </p:cNvSpPr>
          <p:nvPr>
            <p:ph idx="1"/>
          </p:nvPr>
        </p:nvSpPr>
        <p:spPr/>
        <p:txBody>
          <a:bodyPr/>
          <a:lstStyle/>
          <a:p>
            <a:r>
              <a:rPr lang="en-US" dirty="0" smtClean="0"/>
              <a:t>As with other programming languages, variables in python can be </a:t>
            </a:r>
            <a:r>
              <a:rPr lang="en-US" b="1" dirty="0" smtClean="0"/>
              <a:t>cast</a:t>
            </a:r>
            <a:r>
              <a:rPr lang="en-US" dirty="0" smtClean="0"/>
              <a:t> between different </a:t>
            </a:r>
            <a:r>
              <a:rPr lang="en-US" b="1" dirty="0" smtClean="0"/>
              <a:t>types</a:t>
            </a:r>
            <a:r>
              <a:rPr lang="en-US" dirty="0" smtClean="0"/>
              <a:t>.  In some cases, this will result in truncation.</a:t>
            </a:r>
          </a:p>
          <a:p>
            <a:pPr lvl="1"/>
            <a:r>
              <a:rPr lang="en-US" dirty="0" smtClean="0"/>
              <a:t>Some types cannot be cast between.  For example, float(“cat”)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float(5)</a:t>
                      </a:r>
                    </a:p>
                    <a:p>
                      <a:r>
                        <a:rPr lang="en-US" sz="1800" dirty="0" smtClean="0">
                          <a:latin typeface="Consolas" panose="020B0609020204030204" pitchFamily="49" charset="0"/>
                          <a:cs typeface="Consolas" panose="020B0609020204030204" pitchFamily="49" charset="0"/>
                        </a:rPr>
                        <a:t>5.0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(3.14)</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(3.9999999)</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str(5)</a:t>
                      </a:r>
                    </a:p>
                    <a:p>
                      <a:r>
                        <a:rPr lang="en-US" sz="18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str(3.14)</a:t>
                      </a:r>
                    </a:p>
                    <a:p>
                      <a:r>
                        <a:rPr lang="en-US" sz="1800" dirty="0" smtClean="0">
                          <a:latin typeface="Consolas" panose="020B0609020204030204" pitchFamily="49" charset="0"/>
                          <a:cs typeface="Consolas" panose="020B0609020204030204" pitchFamily="49" charset="0"/>
                        </a:rPr>
                        <a:t>'3.14'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int("100")</a:t>
                      </a:r>
                    </a:p>
                    <a:p>
                      <a:r>
                        <a:rPr lang="en-US" sz="1800" dirty="0" smtClean="0">
                          <a:latin typeface="Consolas" panose="020B0609020204030204" pitchFamily="49" charset="0"/>
                          <a:cs typeface="Consolas" panose="020B0609020204030204" pitchFamily="49" charset="0"/>
                        </a:rPr>
                        <a:t>100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float("cat")</a:t>
                      </a:r>
                    </a:p>
                    <a:p>
                      <a:r>
                        <a:rPr lang="en-US" sz="1600" dirty="0" err="1" smtClean="0">
                          <a:latin typeface="Consolas" panose="020B0609020204030204" pitchFamily="49" charset="0"/>
                          <a:cs typeface="Consolas" panose="020B0609020204030204" pitchFamily="49" charset="0"/>
                        </a:rPr>
                        <a:t>Traceback</a:t>
                      </a:r>
                      <a:r>
                        <a:rPr lang="en-US" sz="1600" dirty="0" smtClean="0">
                          <a:latin typeface="Consolas" panose="020B0609020204030204" pitchFamily="49" charset="0"/>
                          <a:cs typeface="Consolas" panose="020B0609020204030204" pitchFamily="49" charset="0"/>
                        </a:rPr>
                        <a:t> (most recent call last):</a:t>
                      </a:r>
                    </a:p>
                    <a:p>
                      <a:r>
                        <a:rPr lang="en-US" sz="1600" dirty="0" smtClean="0">
                          <a:latin typeface="Consolas" panose="020B0609020204030204" pitchFamily="49" charset="0"/>
                          <a:cs typeface="Consolas" panose="020B0609020204030204" pitchFamily="49" charset="0"/>
                        </a:rPr>
                        <a:t>  File "&lt;</a:t>
                      </a:r>
                      <a:r>
                        <a:rPr lang="en-US" sz="1600" dirty="0" err="1" smtClean="0">
                          <a:latin typeface="Consolas" panose="020B0609020204030204" pitchFamily="49" charset="0"/>
                          <a:cs typeface="Consolas" panose="020B0609020204030204" pitchFamily="49" charset="0"/>
                        </a:rPr>
                        <a:t>stdin</a:t>
                      </a:r>
                      <a:r>
                        <a:rPr lang="en-US" sz="1600" dirty="0" smtClean="0">
                          <a:latin typeface="Consolas" panose="020B0609020204030204" pitchFamily="49" charset="0"/>
                          <a:cs typeface="Consolas" panose="020B0609020204030204" pitchFamily="49" charset="0"/>
                        </a:rPr>
                        <a:t>&gt;", line 1, in &lt;module&gt;</a:t>
                      </a:r>
                    </a:p>
                    <a:p>
                      <a:r>
                        <a:rPr lang="en-US" sz="1600" dirty="0" err="1" smtClean="0">
                          <a:latin typeface="Consolas" panose="020B0609020204030204" pitchFamily="49" charset="0"/>
                          <a:cs typeface="Consolas" panose="020B0609020204030204" pitchFamily="49" charset="0"/>
                        </a:rPr>
                        <a:t>ValueError</a:t>
                      </a:r>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could not convert string to float: cat</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01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Scope</a:t>
            </a:r>
            <a:endParaRPr lang="en-US" dirty="0"/>
          </a:p>
        </p:txBody>
      </p:sp>
      <p:sp>
        <p:nvSpPr>
          <p:cNvPr id="3" name="Content Placeholder 2"/>
          <p:cNvSpPr>
            <a:spLocks noGrp="1"/>
          </p:cNvSpPr>
          <p:nvPr>
            <p:ph idx="1"/>
          </p:nvPr>
        </p:nvSpPr>
        <p:spPr/>
        <p:txBody>
          <a:bodyPr/>
          <a:lstStyle/>
          <a:p>
            <a:r>
              <a:rPr lang="en-US" dirty="0" smtClean="0"/>
              <a:t>Scope is defined in python using </a:t>
            </a:r>
            <a:r>
              <a:rPr lang="en-US" b="1" dirty="0" smtClean="0">
                <a:solidFill>
                  <a:srgbClr val="0070C0"/>
                </a:solidFill>
              </a:rPr>
              <a:t>whitespace</a:t>
            </a:r>
            <a:r>
              <a:rPr lang="en-US" dirty="0" smtClean="0"/>
              <a:t> and </a:t>
            </a:r>
            <a:r>
              <a:rPr lang="en-US" b="1" dirty="0" smtClean="0">
                <a:solidFill>
                  <a:srgbClr val="0070C0"/>
                </a:solidFill>
              </a:rPr>
              <a:t>colon</a:t>
            </a:r>
            <a:r>
              <a:rPr lang="en-US" dirty="0" smtClean="0"/>
              <a:t>, rather than curly braces or </a:t>
            </a:r>
            <a:r>
              <a:rPr lang="en-US" b="1" dirty="0" smtClean="0"/>
              <a:t>for/end</a:t>
            </a:r>
            <a:r>
              <a:rPr lang="en-US" dirty="0" smtClean="0"/>
              <a:t>.</a:t>
            </a:r>
          </a:p>
          <a:p>
            <a:r>
              <a:rPr lang="en-US" dirty="0" smtClean="0"/>
              <a:t>The syntax will be a little more awkward inside the interpreter.  In a script it’s simpler.</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574963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duck_counter</a:t>
                      </a:r>
                      <a:r>
                        <a:rPr lang="en-US" sz="1800" dirty="0" smtClean="0">
                          <a:latin typeface="Consolas" panose="020B0609020204030204" pitchFamily="49" charset="0"/>
                          <a:cs typeface="Consolas" panose="020B0609020204030204" pitchFamily="49" charset="0"/>
                        </a:rPr>
                        <a:t> = 0</a:t>
                      </a:r>
                    </a:p>
                    <a:p>
                      <a:r>
                        <a:rPr lang="en-US" sz="1800" dirty="0" smtClean="0">
                          <a:latin typeface="Consolas" panose="020B0609020204030204" pitchFamily="49" charset="0"/>
                          <a:cs typeface="Consolas" panose="020B0609020204030204" pitchFamily="49" charset="0"/>
                        </a:rPr>
                        <a:t>&gt;&gt;&gt; for x in range(2)</a:t>
                      </a:r>
                      <a:r>
                        <a:rPr lang="en-US" sz="1800" b="1" dirty="0" smtClean="0">
                          <a:solidFill>
                            <a:srgbClr val="FFFF00"/>
                          </a:solidFill>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duck_counter</a:t>
                      </a:r>
                      <a:r>
                        <a:rPr lang="en-US" sz="1800" dirty="0" smtClean="0">
                          <a:latin typeface="Consolas" panose="020B0609020204030204" pitchFamily="49" charset="0"/>
                          <a:cs typeface="Consolas" panose="020B0609020204030204" pitchFamily="49" charset="0"/>
                        </a:rPr>
                        <a:t> += 1</a:t>
                      </a:r>
                    </a:p>
                    <a:p>
                      <a:r>
                        <a:rPr lang="en-US" sz="1800" dirty="0" smtClean="0">
                          <a:latin typeface="Consolas" panose="020B0609020204030204" pitchFamily="49" charset="0"/>
                          <a:cs typeface="Consolas" panose="020B0609020204030204" pitchFamily="49" charset="0"/>
                        </a:rPr>
                        <a:t>...     print 'duck'</a:t>
                      </a:r>
                    </a:p>
                    <a:p>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duck</a:t>
                      </a:r>
                    </a:p>
                    <a:p>
                      <a:r>
                        <a:rPr lang="en-US" sz="1800" dirty="0" smtClean="0">
                          <a:latin typeface="Consolas" panose="020B0609020204030204" pitchFamily="49" charset="0"/>
                          <a:cs typeface="Consolas" panose="020B0609020204030204" pitchFamily="49" charset="0"/>
                        </a:rPr>
                        <a:t>duck</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'goose'</a:t>
                      </a:r>
                    </a:p>
                    <a:p>
                      <a:r>
                        <a:rPr lang="en-US" sz="1800" dirty="0" smtClean="0">
                          <a:latin typeface="Consolas" panose="020B0609020204030204" pitchFamily="49" charset="0"/>
                          <a:cs typeface="Consolas" panose="020B0609020204030204" pitchFamily="49" charset="0"/>
                        </a:rPr>
                        <a:t>goose</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2294978"/>
              </p:ext>
            </p:extLst>
          </p:nvPr>
        </p:nvGraphicFramePr>
        <p:xfrm>
          <a:off x="7810500" y="4148668"/>
          <a:ext cx="3200400" cy="18288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1828800">
                <a:tc>
                  <a:txBody>
                    <a:bodyPr/>
                    <a:lstStyle/>
                    <a:p>
                      <a:r>
                        <a:rPr lang="en-US" sz="1800" dirty="0" err="1" smtClean="0">
                          <a:latin typeface="Consolas" panose="020B0609020204030204" pitchFamily="49" charset="0"/>
                          <a:cs typeface="Consolas" panose="020B0609020204030204" pitchFamily="49" charset="0"/>
                        </a:rPr>
                        <a:t>duck_counter</a:t>
                      </a:r>
                      <a:r>
                        <a:rPr lang="en-US" sz="1800" dirty="0" smtClean="0">
                          <a:latin typeface="Consolas" panose="020B0609020204030204" pitchFamily="49" charset="0"/>
                          <a:cs typeface="Consolas" panose="020B0609020204030204" pitchFamily="49" charset="0"/>
                        </a:rPr>
                        <a:t> = 0</a:t>
                      </a:r>
                    </a:p>
                    <a:p>
                      <a:r>
                        <a:rPr lang="en-US" sz="1800" dirty="0" smtClean="0">
                          <a:latin typeface="Consolas" panose="020B0609020204030204" pitchFamily="49" charset="0"/>
                          <a:cs typeface="Consolas" panose="020B0609020204030204" pitchFamily="49" charset="0"/>
                        </a:rPr>
                        <a:t>for x in range(2)</a:t>
                      </a:r>
                      <a:r>
                        <a:rPr lang="en-US" sz="1800" dirty="0" smtClean="0">
                          <a:solidFill>
                            <a:srgbClr val="FFFF00"/>
                          </a:solidFill>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duck_counter</a:t>
                      </a:r>
                      <a:r>
                        <a:rPr lang="en-US" sz="1800" dirty="0" smtClean="0">
                          <a:latin typeface="Consolas" panose="020B0609020204030204" pitchFamily="49" charset="0"/>
                          <a:cs typeface="Consolas" panose="020B0609020204030204" pitchFamily="49" charset="0"/>
                        </a:rPr>
                        <a:t> += 1</a:t>
                      </a:r>
                    </a:p>
                    <a:p>
                      <a:r>
                        <a:rPr lang="en-US" sz="1800" dirty="0" smtClean="0">
                          <a:latin typeface="Consolas" panose="020B0609020204030204" pitchFamily="49" charset="0"/>
                          <a:cs typeface="Consolas" panose="020B0609020204030204" pitchFamily="49" charset="0"/>
                        </a:rPr>
                        <a:t>    print 'duck'</a:t>
                      </a:r>
                    </a:p>
                    <a:p>
                      <a:r>
                        <a:rPr lang="en-US" sz="1800" dirty="0" smtClean="0">
                          <a:latin typeface="Consolas" panose="020B0609020204030204" pitchFamily="49" charset="0"/>
                          <a:cs typeface="Consolas" panose="020B0609020204030204" pitchFamily="49" charset="0"/>
                        </a:rPr>
                        <a:t>print 'goose'</a:t>
                      </a:r>
                    </a:p>
                  </a:txBody>
                  <a:tcPr/>
                </a:tc>
                <a:extLst>
                  <a:ext uri="{0D108BD9-81ED-4DB2-BD59-A6C34878D82A}">
                    <a16:rowId xmlns:a16="http://schemas.microsoft.com/office/drawing/2014/main" val="64322735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7301952"/>
              </p:ext>
            </p:extLst>
          </p:nvPr>
        </p:nvGraphicFramePr>
        <p:xfrm>
          <a:off x="7810500" y="3691468"/>
          <a:ext cx="3200400" cy="457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Script.py</a:t>
                      </a:r>
                      <a:endParaRPr lang="en-US" sz="2000" dirty="0" smtClean="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3252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smtClean="0"/>
              <a:t>Introduction</a:t>
            </a:r>
          </a:p>
          <a:p>
            <a:pPr lvl="1">
              <a:buFont typeface="Wingdings" panose="05000000000000000000" pitchFamily="2" charset="2"/>
              <a:buChar char="§"/>
            </a:pPr>
            <a:r>
              <a:rPr lang="en-US" dirty="0" smtClean="0"/>
              <a:t>Python as a calculator</a:t>
            </a:r>
          </a:p>
          <a:p>
            <a:pPr lvl="1">
              <a:buFont typeface="Wingdings" panose="05000000000000000000" pitchFamily="2" charset="2"/>
              <a:buChar char="§"/>
            </a:pPr>
            <a:r>
              <a:rPr lang="en-US" dirty="0" smtClean="0"/>
              <a:t>Basics</a:t>
            </a:r>
          </a:p>
          <a:p>
            <a:pPr lvl="2">
              <a:buFont typeface="Wingdings" panose="05000000000000000000" pitchFamily="2" charset="2"/>
              <a:buChar char="§"/>
            </a:pPr>
            <a:r>
              <a:rPr lang="en-US" dirty="0" smtClean="0"/>
              <a:t>Variables</a:t>
            </a:r>
          </a:p>
          <a:p>
            <a:pPr lvl="2">
              <a:buFont typeface="Wingdings" panose="05000000000000000000" pitchFamily="2" charset="2"/>
              <a:buChar char="§"/>
            </a:pPr>
            <a:r>
              <a:rPr lang="en-US" dirty="0" smtClean="0"/>
              <a:t>Types</a:t>
            </a:r>
          </a:p>
          <a:p>
            <a:pPr lvl="2">
              <a:buFont typeface="Wingdings" panose="05000000000000000000" pitchFamily="2" charset="2"/>
              <a:buChar char="§"/>
            </a:pPr>
            <a:r>
              <a:rPr lang="en-US" dirty="0" smtClean="0"/>
              <a:t>Control flow</a:t>
            </a:r>
          </a:p>
          <a:p>
            <a:pPr lvl="1">
              <a:buFont typeface="Wingdings" panose="05000000000000000000" pitchFamily="2" charset="2"/>
              <a:buChar char="§"/>
            </a:pPr>
            <a:r>
              <a:rPr lang="en-US" dirty="0" smtClean="0"/>
              <a:t>Functions</a:t>
            </a:r>
          </a:p>
          <a:p>
            <a:pPr lvl="1">
              <a:buFont typeface="Wingdings" panose="05000000000000000000" pitchFamily="2" charset="2"/>
              <a:buChar char="§"/>
            </a:pPr>
            <a:r>
              <a:rPr lang="en-US" dirty="0" smtClean="0"/>
              <a:t>Data structures</a:t>
            </a:r>
          </a:p>
          <a:p>
            <a:pPr lvl="1">
              <a:buFont typeface="Wingdings" panose="05000000000000000000" pitchFamily="2" charset="2"/>
              <a:buChar char="§"/>
            </a:pPr>
            <a:r>
              <a:rPr lang="en-US" dirty="0" smtClean="0"/>
              <a:t>Importing libraries</a:t>
            </a:r>
          </a:p>
          <a:p>
            <a:pPr lvl="1">
              <a:buFont typeface="Wingdings" panose="05000000000000000000" pitchFamily="2" charset="2"/>
              <a:buChar char="§"/>
            </a:pPr>
            <a:r>
              <a:rPr lang="en-US" dirty="0" smtClean="0"/>
              <a:t>Practical example: image processing</a:t>
            </a:r>
          </a:p>
          <a:p>
            <a:pPr lvl="1">
              <a:buFont typeface="Wingdings" panose="05000000000000000000" pitchFamily="2" charset="2"/>
              <a:buChar char="§"/>
            </a:pPr>
            <a:r>
              <a:rPr lang="en-US" dirty="0" smtClean="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00805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Built-in functions</a:t>
            </a:r>
            <a:endParaRPr lang="en-US" dirty="0"/>
          </a:p>
        </p:txBody>
      </p:sp>
      <p:sp>
        <p:nvSpPr>
          <p:cNvPr id="5" name="Content Placeholder 4"/>
          <p:cNvSpPr>
            <a:spLocks noGrp="1"/>
          </p:cNvSpPr>
          <p:nvPr>
            <p:ph idx="1"/>
          </p:nvPr>
        </p:nvSpPr>
        <p:spPr/>
        <p:txBody>
          <a:bodyPr>
            <a:normAutofit/>
          </a:bodyPr>
          <a:lstStyle/>
          <a:p>
            <a:r>
              <a:rPr lang="en-US" dirty="0" smtClean="0"/>
              <a:t>Python has many built-in functions.  These are functions that can be called from anywhere in your program, without including any additional libraries.  You can find a full list of built-in functions here</a:t>
            </a:r>
            <a:r>
              <a:rPr lang="en-US" dirty="0"/>
              <a:t>: </a:t>
            </a:r>
            <a:r>
              <a:rPr lang="en-US" dirty="0">
                <a:hlinkClick r:id="rId2"/>
              </a:rPr>
              <a:t>https://</a:t>
            </a:r>
            <a:r>
              <a:rPr lang="en-US" dirty="0" smtClean="0">
                <a:hlinkClick r:id="rId2"/>
              </a:rPr>
              <a:t>docs.python.org/2/library/functions.html</a:t>
            </a:r>
            <a:r>
              <a:rPr lang="en-US" dirty="0"/>
              <a:t>.</a:t>
            </a:r>
            <a:endParaRPr lang="en-US" dirty="0" smtClean="0"/>
          </a:p>
          <a:p>
            <a:r>
              <a:rPr lang="en-US" dirty="0" smtClean="0"/>
              <a:t>We will be focusing on just a few.  Remember these are </a:t>
            </a:r>
            <a:r>
              <a:rPr lang="en-US" b="1" dirty="0" smtClean="0">
                <a:solidFill>
                  <a:srgbClr val="0070C0"/>
                </a:solidFill>
              </a:rPr>
              <a:t>case sensitive</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val="1907092876"/>
                    </a:ext>
                  </a:extLst>
                </a:gridCol>
                <a:gridCol w="2335904">
                  <a:extLst>
                    <a:ext uri="{9D8B030D-6E8A-4147-A177-3AD203B41FA5}">
                      <a16:colId xmlns:a16="http://schemas.microsoft.com/office/drawing/2014/main" val="4152253895"/>
                    </a:ext>
                  </a:extLst>
                </a:gridCol>
                <a:gridCol w="1898267">
                  <a:extLst>
                    <a:ext uri="{9D8B030D-6E8A-4147-A177-3AD203B41FA5}">
                      <a16:colId xmlns:a16="http://schemas.microsoft.com/office/drawing/2014/main" val="2975276728"/>
                    </a:ext>
                  </a:extLst>
                </a:gridCol>
              </a:tblGrid>
              <a:tr h="254078">
                <a:tc>
                  <a:txBody>
                    <a:bodyPr/>
                    <a:lstStyle/>
                    <a:p>
                      <a:r>
                        <a:rPr lang="en-US" sz="1000" dirty="0" smtClean="0"/>
                        <a:t>Function</a:t>
                      </a:r>
                      <a:endParaRPr lang="en-US" sz="1000" dirty="0"/>
                    </a:p>
                  </a:txBody>
                  <a:tcPr/>
                </a:tc>
                <a:tc>
                  <a:txBody>
                    <a:bodyPr/>
                    <a:lstStyle/>
                    <a:p>
                      <a:r>
                        <a:rPr lang="en-US" sz="1000" dirty="0" smtClean="0"/>
                        <a:t>Description</a:t>
                      </a:r>
                      <a:endParaRPr lang="en-US" sz="1000" dirty="0"/>
                    </a:p>
                  </a:txBody>
                  <a:tcPr/>
                </a:tc>
                <a:tc>
                  <a:txBody>
                    <a:bodyPr/>
                    <a:lstStyle/>
                    <a:p>
                      <a:r>
                        <a:rPr lang="en-US" sz="1000" dirty="0" smtClean="0"/>
                        <a:t>Category</a:t>
                      </a:r>
                      <a:endParaRPr lang="en-US" sz="1000" dirty="0"/>
                    </a:p>
                  </a:txBody>
                  <a:tcPr/>
                </a:tc>
                <a:extLst>
                  <a:ext uri="{0D108BD9-81ED-4DB2-BD59-A6C34878D82A}">
                    <a16:rowId xmlns:a16="http://schemas.microsoft.com/office/drawing/2014/main" val="4144063733"/>
                  </a:ext>
                </a:extLst>
              </a:tr>
              <a:tr h="254078">
                <a:tc>
                  <a:txBody>
                    <a:bodyPr/>
                    <a:lstStyle/>
                    <a:p>
                      <a:r>
                        <a:rPr lang="en-US" sz="1000" b="1" dirty="0" smtClean="0"/>
                        <a:t>id()</a:t>
                      </a:r>
                      <a:endParaRPr lang="en-US" sz="1000" b="1" dirty="0"/>
                    </a:p>
                  </a:txBody>
                  <a:tcPr/>
                </a:tc>
                <a:tc>
                  <a:txBody>
                    <a:bodyPr/>
                    <a:lstStyle/>
                    <a:p>
                      <a:r>
                        <a:rPr lang="en-US" sz="1000" dirty="0" smtClean="0"/>
                        <a:t>Determine memory location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val="1458519414"/>
                  </a:ext>
                </a:extLst>
              </a:tr>
              <a:tr h="254078">
                <a:tc>
                  <a:txBody>
                    <a:bodyPr/>
                    <a:lstStyle/>
                    <a:p>
                      <a:r>
                        <a:rPr lang="en-US" sz="1000" b="1" dirty="0" smtClean="0"/>
                        <a:t>input()</a:t>
                      </a:r>
                      <a:endParaRPr lang="en-US" sz="1000" b="1" dirty="0"/>
                    </a:p>
                  </a:txBody>
                  <a:tcPr/>
                </a:tc>
                <a:tc>
                  <a:txBody>
                    <a:bodyPr/>
                    <a:lstStyle/>
                    <a:p>
                      <a:r>
                        <a:rPr lang="en-US" sz="1000" dirty="0" smtClean="0"/>
                        <a:t>Query user for input</a:t>
                      </a:r>
                      <a:endParaRPr lang="en-US" sz="1000" dirty="0"/>
                    </a:p>
                  </a:txBody>
                  <a:tcPr/>
                </a:tc>
                <a:tc>
                  <a:txBody>
                    <a:bodyPr/>
                    <a:lstStyle/>
                    <a:p>
                      <a:r>
                        <a:rPr lang="en-US" sz="1000" dirty="0" smtClean="0"/>
                        <a:t>Interaction</a:t>
                      </a:r>
                      <a:r>
                        <a:rPr lang="en-US" sz="1000" baseline="0" dirty="0" smtClean="0"/>
                        <a:t> with user</a:t>
                      </a:r>
                      <a:endParaRPr lang="en-US" sz="1000" dirty="0"/>
                    </a:p>
                  </a:txBody>
                  <a:tcPr/>
                </a:tc>
                <a:extLst>
                  <a:ext uri="{0D108BD9-81ED-4DB2-BD59-A6C34878D82A}">
                    <a16:rowId xmlns:a16="http://schemas.microsoft.com/office/drawing/2014/main" val="1093794899"/>
                  </a:ext>
                </a:extLst>
              </a:tr>
              <a:tr h="254078">
                <a:tc>
                  <a:txBody>
                    <a:bodyPr/>
                    <a:lstStyle/>
                    <a:p>
                      <a:r>
                        <a:rPr lang="en-US" sz="1000" b="1" dirty="0" smtClean="0"/>
                        <a:t>int()</a:t>
                      </a:r>
                      <a:endParaRPr lang="en-US" sz="1000" b="1" dirty="0"/>
                    </a:p>
                  </a:txBody>
                  <a:tcPr/>
                </a:tc>
                <a:tc>
                  <a:txBody>
                    <a:bodyPr/>
                    <a:lstStyle/>
                    <a:p>
                      <a:r>
                        <a:rPr lang="en-US" sz="1000" dirty="0" smtClean="0"/>
                        <a:t>Convert input to int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1573098063"/>
                  </a:ext>
                </a:extLst>
              </a:tr>
              <a:tr h="254078">
                <a:tc>
                  <a:txBody>
                    <a:bodyPr/>
                    <a:lstStyle/>
                    <a:p>
                      <a:r>
                        <a:rPr lang="en-US" sz="1000" b="1" dirty="0" smtClean="0"/>
                        <a:t>float()</a:t>
                      </a:r>
                      <a:endParaRPr lang="en-US" sz="1000" b="1" dirty="0"/>
                    </a:p>
                  </a:txBody>
                  <a:tcPr/>
                </a:tc>
                <a:tc>
                  <a:txBody>
                    <a:bodyPr/>
                    <a:lstStyle/>
                    <a:p>
                      <a:r>
                        <a:rPr lang="en-US" sz="1000" dirty="0" smtClean="0"/>
                        <a:t>Convert input to float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2607498472"/>
                  </a:ext>
                </a:extLst>
              </a:tr>
              <a:tr h="227900">
                <a:tc>
                  <a:txBody>
                    <a:bodyPr/>
                    <a:lstStyle/>
                    <a:p>
                      <a:r>
                        <a:rPr lang="en-US" sz="1000" b="1" dirty="0" err="1" smtClean="0"/>
                        <a:t>len</a:t>
                      </a:r>
                      <a:r>
                        <a:rPr lang="en-US" sz="1000" b="1" dirty="0" smtClean="0"/>
                        <a:t>()</a:t>
                      </a:r>
                      <a:endParaRPr lang="en-US" sz="1000" b="1" dirty="0"/>
                    </a:p>
                  </a:txBody>
                  <a:tcPr/>
                </a:tc>
                <a:tc>
                  <a:txBody>
                    <a:bodyPr/>
                    <a:lstStyle/>
                    <a:p>
                      <a:r>
                        <a:rPr lang="en-US" sz="1000" dirty="0" smtClean="0"/>
                        <a:t>Determine the length of a list/string/etc.</a:t>
                      </a:r>
                      <a:endParaRPr lang="en-US" sz="1000" dirty="0"/>
                    </a:p>
                  </a:txBody>
                  <a:tcPr/>
                </a:tc>
                <a:tc>
                  <a:txBody>
                    <a:bodyPr/>
                    <a:lstStyle/>
                    <a:p>
                      <a:r>
                        <a:rPr lang="en-US" sz="1000" dirty="0" smtClean="0"/>
                        <a:t>Tool</a:t>
                      </a:r>
                    </a:p>
                  </a:txBody>
                  <a:tcPr/>
                </a:tc>
                <a:extLst>
                  <a:ext uri="{0D108BD9-81ED-4DB2-BD59-A6C34878D82A}">
                    <a16:rowId xmlns:a16="http://schemas.microsoft.com/office/drawing/2014/main" val="39435692"/>
                  </a:ext>
                </a:extLst>
              </a:tr>
              <a:tr h="254078">
                <a:tc>
                  <a:txBody>
                    <a:bodyPr/>
                    <a:lstStyle/>
                    <a:p>
                      <a:r>
                        <a:rPr lang="en-US" sz="1000" b="1" dirty="0" smtClean="0"/>
                        <a:t>print()</a:t>
                      </a:r>
                      <a:endParaRPr lang="en-US" sz="1000" b="1" dirty="0"/>
                    </a:p>
                  </a:txBody>
                  <a:tcPr/>
                </a:tc>
                <a:tc>
                  <a:txBody>
                    <a:bodyPr/>
                    <a:lstStyle/>
                    <a:p>
                      <a:r>
                        <a:rPr lang="en-US" sz="1000" dirty="0" smtClean="0"/>
                        <a:t>Print something to the user</a:t>
                      </a:r>
                      <a:endParaRPr lang="en-US" sz="1000" dirty="0"/>
                    </a:p>
                  </a:txBody>
                  <a:tcPr/>
                </a:tc>
                <a:tc>
                  <a:txBody>
                    <a:bodyPr/>
                    <a:lstStyle/>
                    <a:p>
                      <a:r>
                        <a:rPr lang="en-US" sz="1000" dirty="0" smtClean="0"/>
                        <a:t>Interaction with user</a:t>
                      </a:r>
                      <a:endParaRPr lang="en-US" sz="1000" dirty="0"/>
                    </a:p>
                  </a:txBody>
                  <a:tcPr/>
                </a:tc>
                <a:extLst>
                  <a:ext uri="{0D108BD9-81ED-4DB2-BD59-A6C34878D82A}">
                    <a16:rowId xmlns:a16="http://schemas.microsoft.com/office/drawing/2014/main" val="2121457180"/>
                  </a:ext>
                </a:extLst>
              </a:tr>
              <a:tr h="254078">
                <a:tc>
                  <a:txBody>
                    <a:bodyPr/>
                    <a:lstStyle/>
                    <a:p>
                      <a:r>
                        <a:rPr lang="en-US" sz="1000" b="1" dirty="0" smtClean="0"/>
                        <a:t>range()</a:t>
                      </a:r>
                      <a:endParaRPr lang="en-US" sz="1000" b="1" dirty="0"/>
                    </a:p>
                  </a:txBody>
                  <a:tcPr/>
                </a:tc>
                <a:tc>
                  <a:txBody>
                    <a:bodyPr/>
                    <a:lstStyle/>
                    <a:p>
                      <a:r>
                        <a:rPr lang="en-US" sz="1000" dirty="0" smtClean="0"/>
                        <a:t>Returns a list of integers</a:t>
                      </a:r>
                      <a:endParaRPr lang="en-US" sz="1000" dirty="0"/>
                    </a:p>
                  </a:txBody>
                  <a:tcPr/>
                </a:tc>
                <a:tc>
                  <a:txBody>
                    <a:bodyPr/>
                    <a:lstStyle/>
                    <a:p>
                      <a:r>
                        <a:rPr lang="en-US" sz="1000" dirty="0" smtClean="0"/>
                        <a:t>Tool</a:t>
                      </a:r>
                      <a:endParaRPr lang="en-US" sz="1000" dirty="0"/>
                    </a:p>
                  </a:txBody>
                  <a:tcPr/>
                </a:tc>
                <a:extLst>
                  <a:ext uri="{0D108BD9-81ED-4DB2-BD59-A6C34878D82A}">
                    <a16:rowId xmlns:a16="http://schemas.microsoft.com/office/drawing/2014/main" val="1650664216"/>
                  </a:ext>
                </a:extLst>
              </a:tr>
              <a:tr h="254078">
                <a:tc>
                  <a:txBody>
                    <a:bodyPr/>
                    <a:lstStyle/>
                    <a:p>
                      <a:r>
                        <a:rPr lang="en-US" sz="1000" b="1" dirty="0" smtClean="0"/>
                        <a:t>str()</a:t>
                      </a:r>
                      <a:endParaRPr lang="en-US" sz="1000" b="1" dirty="0"/>
                    </a:p>
                  </a:txBody>
                  <a:tcPr/>
                </a:tc>
                <a:tc>
                  <a:txBody>
                    <a:bodyPr/>
                    <a:lstStyle/>
                    <a:p>
                      <a:r>
                        <a:rPr lang="en-US" sz="1000" dirty="0" smtClean="0"/>
                        <a:t>Convert input to string</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1897013732"/>
                  </a:ext>
                </a:extLst>
              </a:tr>
              <a:tr h="254078">
                <a:tc>
                  <a:txBody>
                    <a:bodyPr/>
                    <a:lstStyle/>
                    <a:p>
                      <a:r>
                        <a:rPr lang="en-US" sz="1000" b="1" dirty="0" smtClean="0"/>
                        <a:t>type()</a:t>
                      </a:r>
                      <a:r>
                        <a:rPr lang="en-US" sz="1000" b="1" baseline="0" dirty="0" smtClean="0"/>
                        <a:t> </a:t>
                      </a:r>
                      <a:endParaRPr lang="en-US" sz="1000" b="1" dirty="0"/>
                    </a:p>
                  </a:txBody>
                  <a:tcPr/>
                </a:tc>
                <a:tc>
                  <a:txBody>
                    <a:bodyPr/>
                    <a:lstStyle/>
                    <a:p>
                      <a:r>
                        <a:rPr lang="en-US" sz="1000" dirty="0" smtClean="0"/>
                        <a:t>Determine type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20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22163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lstStyle/>
          <a:p>
            <a:r>
              <a:rPr lang="en-US" dirty="0" smtClean="0"/>
              <a:t>Python uses </a:t>
            </a:r>
            <a:r>
              <a:rPr lang="en-US" b="1" dirty="0" smtClean="0">
                <a:solidFill>
                  <a:srgbClr val="0070C0"/>
                </a:solidFill>
              </a:rPr>
              <a:t>0-based indexing</a:t>
            </a:r>
            <a:r>
              <a:rPr lang="en-US" dirty="0" smtClean="0"/>
              <a:t>.  This practice is common to many (if not most) programming languages.  </a:t>
            </a:r>
          </a:p>
          <a:p>
            <a:r>
              <a:rPr lang="en-US" dirty="0" smtClean="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name = '</a:t>
                      </a:r>
                      <a:r>
                        <a:rPr lang="en-US" sz="1600" dirty="0" err="1" smtClean="0">
                          <a:latin typeface="Consolas" panose="020B0609020204030204" pitchFamily="49" charset="0"/>
                          <a:cs typeface="Consolas" panose="020B0609020204030204" pitchFamily="49" charset="0"/>
                        </a:rPr>
                        <a:t>Zoidberg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name[0]</a:t>
                      </a:r>
                    </a:p>
                    <a:p>
                      <a:r>
                        <a:rPr lang="en-US" sz="1600" dirty="0" smtClean="0">
                          <a:latin typeface="Consolas" panose="020B0609020204030204" pitchFamily="49" charset="0"/>
                          <a:cs typeface="Consolas" panose="020B0609020204030204" pitchFamily="49" charset="0"/>
                        </a:rPr>
                        <a:t>Z</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name[1]</a:t>
                      </a:r>
                    </a:p>
                    <a:p>
                      <a:r>
                        <a:rPr lang="en-US" sz="1600" dirty="0" smtClean="0">
                          <a:latin typeface="Consolas" panose="020B0609020204030204" pitchFamily="49" charset="0"/>
                          <a:cs typeface="Consolas" panose="020B0609020204030204" pitchFamily="49" charset="0"/>
                        </a:rPr>
                        <a:t>o</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name[7]</a:t>
                      </a:r>
                    </a:p>
                    <a:p>
                      <a:r>
                        <a:rPr lang="en-US" sz="1600" dirty="0" smtClean="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stocks = ['TSLA', 'FB', 'NFLX']</a:t>
                      </a:r>
                    </a:p>
                    <a:p>
                      <a:r>
                        <a:rPr lang="en-US" sz="1600" dirty="0" smtClean="0">
                          <a:latin typeface="Consolas" panose="020B0609020204030204" pitchFamily="49" charset="0"/>
                          <a:cs typeface="Consolas" panose="020B0609020204030204" pitchFamily="49" charset="0"/>
                        </a:rPr>
                        <a:t>&gt;&gt;&gt; print stocks[0]</a:t>
                      </a:r>
                    </a:p>
                    <a:p>
                      <a:r>
                        <a:rPr lang="en-US" sz="1600" dirty="0" smtClean="0">
                          <a:latin typeface="Consolas" panose="020B0609020204030204" pitchFamily="49" charset="0"/>
                          <a:cs typeface="Consolas" panose="020B0609020204030204" pitchFamily="49" charset="0"/>
                        </a:rPr>
                        <a:t>TSLA</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stocks[1]</a:t>
                      </a:r>
                    </a:p>
                    <a:p>
                      <a:r>
                        <a:rPr lang="en-US" sz="1600" dirty="0" smtClean="0">
                          <a:latin typeface="Consolas" panose="020B0609020204030204" pitchFamily="49" charset="0"/>
                          <a:cs typeface="Consolas" panose="020B0609020204030204" pitchFamily="49" charset="0"/>
                        </a:rPr>
                        <a:t>FB</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stocks[2]</a:t>
                      </a:r>
                    </a:p>
                    <a:p>
                      <a:r>
                        <a:rPr lang="en-US" sz="1600" dirty="0" smtClean="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21</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7102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range()</a:t>
            </a:r>
            <a:endParaRPr lang="en-US" dirty="0"/>
          </a:p>
        </p:txBody>
      </p:sp>
      <p:sp>
        <p:nvSpPr>
          <p:cNvPr id="3" name="Content Placeholder 2"/>
          <p:cNvSpPr>
            <a:spLocks noGrp="1"/>
          </p:cNvSpPr>
          <p:nvPr>
            <p:ph idx="1"/>
          </p:nvPr>
        </p:nvSpPr>
        <p:spPr/>
        <p:txBody>
          <a:bodyPr/>
          <a:lstStyle/>
          <a:p>
            <a:r>
              <a:rPr lang="en-US" dirty="0" smtClean="0"/>
              <a:t>The range() function is used to generate a </a:t>
            </a:r>
            <a:r>
              <a:rPr lang="en-US" b="1" dirty="0" smtClean="0">
                <a:solidFill>
                  <a:srgbClr val="0070C0"/>
                </a:solidFill>
              </a:rPr>
              <a:t>list</a:t>
            </a:r>
            <a:r>
              <a:rPr lang="en-US" dirty="0" smtClean="0"/>
              <a:t> of </a:t>
            </a:r>
            <a:r>
              <a:rPr lang="en-US" b="1" dirty="0" smtClean="0">
                <a:solidFill>
                  <a:srgbClr val="0070C0"/>
                </a:solidFill>
              </a:rPr>
              <a:t>integers</a:t>
            </a:r>
            <a:r>
              <a:rPr lang="en-US" dirty="0" smtClean="0"/>
              <a:t>.  This function is used quite often in for loops, as we will see shortly.  range(x) creates the list [0, 1, …, x-2, x-1].  It </a:t>
            </a:r>
            <a:r>
              <a:rPr lang="en-US" b="1" dirty="0" smtClean="0">
                <a:solidFill>
                  <a:srgbClr val="0070C0"/>
                </a:solidFill>
              </a:rPr>
              <a:t>does not </a:t>
            </a:r>
            <a:r>
              <a:rPr lang="en-US" dirty="0" smtClean="0"/>
              <a:t>contain x!</a:t>
            </a:r>
          </a:p>
          <a:p>
            <a:pPr lvl="1"/>
            <a:r>
              <a:rPr lang="en-US" dirty="0" smtClean="0"/>
              <a:t>Syntax is: range(</a:t>
            </a:r>
            <a:r>
              <a:rPr lang="en-US" b="1" dirty="0" smtClean="0">
                <a:solidFill>
                  <a:srgbClr val="92D050"/>
                </a:solidFill>
              </a:rPr>
              <a:t>[start]</a:t>
            </a:r>
            <a:r>
              <a:rPr lang="en-US" dirty="0" smtClean="0"/>
              <a:t>, </a:t>
            </a:r>
            <a:r>
              <a:rPr lang="en-US" b="1" dirty="0" smtClean="0"/>
              <a:t>stop</a:t>
            </a:r>
            <a:r>
              <a:rPr lang="en-US" dirty="0" smtClean="0"/>
              <a:t>, </a:t>
            </a:r>
            <a:r>
              <a:rPr lang="en-US" b="1" dirty="0" smtClean="0">
                <a:solidFill>
                  <a:srgbClr val="FF0000"/>
                </a:solidFill>
              </a:rPr>
              <a:t>[step]</a:t>
            </a:r>
            <a:r>
              <a:rPr lang="en-US" dirty="0" smtClean="0"/>
              <a:t>) – both </a:t>
            </a:r>
            <a:r>
              <a:rPr lang="en-US" b="1" dirty="0" smtClean="0">
                <a:solidFill>
                  <a:srgbClr val="92D050"/>
                </a:solidFill>
              </a:rPr>
              <a:t>start</a:t>
            </a:r>
            <a:r>
              <a:rPr lang="en-US" dirty="0" smtClean="0"/>
              <a:t> and </a:t>
            </a:r>
            <a:r>
              <a:rPr lang="en-US" b="1" dirty="0" smtClean="0">
                <a:solidFill>
                  <a:srgbClr val="FF0000"/>
                </a:solidFill>
              </a:rPr>
              <a:t>step</a:t>
            </a:r>
            <a:r>
              <a:rPr lang="en-US" dirty="0" smtClean="0"/>
              <a:t> are optional.  Range requires only </a:t>
            </a:r>
            <a:r>
              <a:rPr lang="en-US" b="1" dirty="0" smtClean="0"/>
              <a:t>stop</a:t>
            </a:r>
            <a:r>
              <a:rPr lang="en-US" dirty="0" smtClean="0"/>
              <a:t>.</a:t>
            </a:r>
          </a:p>
          <a:p>
            <a:pPr lvl="1"/>
            <a:r>
              <a:rPr lang="en-US" dirty="0" smtClean="0"/>
              <a:t>If </a:t>
            </a:r>
            <a:r>
              <a:rPr lang="en-US" b="1" dirty="0" smtClean="0">
                <a:solidFill>
                  <a:srgbClr val="92D050"/>
                </a:solidFill>
              </a:rPr>
              <a:t>start</a:t>
            </a:r>
            <a:r>
              <a:rPr lang="en-US" dirty="0" smtClean="0"/>
              <a:t> is omitted, it will default to 0. </a:t>
            </a:r>
          </a:p>
          <a:p>
            <a:pPr lvl="1"/>
            <a:r>
              <a:rPr lang="en-US" dirty="0" smtClean="0"/>
              <a:t>If </a:t>
            </a:r>
            <a:r>
              <a:rPr lang="en-US" b="1" dirty="0" smtClean="0">
                <a:solidFill>
                  <a:srgbClr val="FF0000"/>
                </a:solidFill>
              </a:rPr>
              <a:t>step</a:t>
            </a:r>
            <a:r>
              <a:rPr lang="en-US" dirty="0" smtClean="0"/>
              <a:t> is omitted, it will default to +1.</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2)</a:t>
                      </a:r>
                    </a:p>
                    <a:p>
                      <a:r>
                        <a:rPr lang="en-US" sz="1800" dirty="0" smtClean="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range(-2, 5)</a:t>
                      </a:r>
                    </a:p>
                    <a:p>
                      <a:r>
                        <a:rPr lang="en-US" sz="1800" dirty="0" smtClean="0">
                          <a:latin typeface="Consolas" panose="020B0609020204030204" pitchFamily="49" charset="0"/>
                          <a:cs typeface="Consolas" panose="020B0609020204030204" pitchFamily="49" charset="0"/>
                        </a:rPr>
                        <a:t>[-2, -1, 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-1)</a:t>
                      </a:r>
                    </a:p>
                    <a:p>
                      <a:r>
                        <a:rPr lang="en-US" sz="1800" dirty="0" smtClean="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22</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7829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if </a:t>
            </a:r>
            <a:endParaRPr lang="en-US" dirty="0"/>
          </a:p>
        </p:txBody>
      </p:sp>
      <p:sp>
        <p:nvSpPr>
          <p:cNvPr id="3" name="Content Placeholder 2"/>
          <p:cNvSpPr>
            <a:spLocks noGrp="1"/>
          </p:cNvSpPr>
          <p:nvPr>
            <p:ph idx="1"/>
          </p:nvPr>
        </p:nvSpPr>
        <p:spPr/>
        <p:txBody>
          <a:bodyPr/>
          <a:lstStyle/>
          <a:p>
            <a:r>
              <a:rPr lang="en-US" dirty="0" smtClean="0"/>
              <a:t>If allows for code branching.  Enter the if loop </a:t>
            </a:r>
            <a:r>
              <a:rPr lang="en-US" b="1" dirty="0" smtClean="0">
                <a:solidFill>
                  <a:srgbClr val="0070C0"/>
                </a:solidFill>
              </a:rPr>
              <a:t>if</a:t>
            </a:r>
            <a:r>
              <a:rPr lang="en-US" dirty="0" smtClean="0"/>
              <a:t> the condition is true, otherwise fall back to any trailing elif (else if) branches.  There may be multiple elif and a single else for any if.</a:t>
            </a:r>
          </a:p>
          <a:p>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dirty="0" smtClean="0">
                          <a:latin typeface="Consolas" panose="020B0609020204030204" pitchFamily="49" charset="0"/>
                          <a:cs typeface="Consolas" panose="020B0609020204030204" pitchFamily="49" charset="0"/>
                        </a:rPr>
                        <a:t># age.py</a:t>
                      </a:r>
                    </a:p>
                    <a:p>
                      <a:r>
                        <a:rPr lang="en-US" sz="1200" dirty="0" smtClean="0">
                          <a:latin typeface="Consolas" panose="020B0609020204030204" pitchFamily="49" charset="0"/>
                          <a:cs typeface="Consolas" panose="020B0609020204030204" pitchFamily="49" charset="0"/>
                        </a:rPr>
                        <a:t>age = input("enter your age: ")</a:t>
                      </a:r>
                    </a:p>
                    <a:p>
                      <a:r>
                        <a:rPr lang="en-US" sz="1200" dirty="0" smtClean="0">
                          <a:latin typeface="Consolas" panose="020B0609020204030204" pitchFamily="49" charset="0"/>
                          <a:cs typeface="Consolas" panose="020B0609020204030204" pitchFamily="49" charset="0"/>
                        </a:rPr>
                        <a:t>if age &lt; 15:</a:t>
                      </a:r>
                    </a:p>
                    <a:p>
                      <a:r>
                        <a:rPr lang="en-US" sz="1200" baseline="0" dirty="0" smtClean="0">
                          <a:latin typeface="Consolas" panose="020B0609020204030204" pitchFamily="49" charset="0"/>
                          <a:cs typeface="Consolas" panose="020B0609020204030204" pitchFamily="49" charset="0"/>
                        </a:rPr>
                        <a:t>    </a:t>
                      </a:r>
                      <a:r>
                        <a:rPr lang="en-US" sz="1200" dirty="0" smtClean="0">
                          <a:latin typeface="Consolas" panose="020B0609020204030204" pitchFamily="49" charset="0"/>
                          <a:cs typeface="Consolas" panose="020B0609020204030204" pitchFamily="49" charset="0"/>
                        </a:rPr>
                        <a:t>print “y0 d00dz!"</a:t>
                      </a:r>
                    </a:p>
                    <a:p>
                      <a:r>
                        <a:rPr lang="en-US" sz="1200" dirty="0" smtClean="0">
                          <a:latin typeface="Consolas" panose="020B0609020204030204" pitchFamily="49" charset="0"/>
                          <a:cs typeface="Consolas" panose="020B0609020204030204" pitchFamily="49" charset="0"/>
                        </a:rPr>
                        <a:t>elif age &lt; 30:</a:t>
                      </a:r>
                    </a:p>
                    <a:p>
                      <a:r>
                        <a:rPr lang="en-US" sz="1200" dirty="0" smtClean="0">
                          <a:latin typeface="Consolas" panose="020B0609020204030204" pitchFamily="49" charset="0"/>
                          <a:cs typeface="Consolas" panose="020B0609020204030204" pitchFamily="49" charset="0"/>
                        </a:rPr>
                        <a:t>    print "Hey!“</a:t>
                      </a:r>
                    </a:p>
                    <a:p>
                      <a:r>
                        <a:rPr lang="en-US" sz="1200" dirty="0" smtClean="0">
                          <a:latin typeface="Consolas" panose="020B0609020204030204" pitchFamily="49" charset="0"/>
                          <a:cs typeface="Consolas" panose="020B0609020204030204" pitchFamily="49" charset="0"/>
                        </a:rPr>
                        <a:t>elif age &lt; 45:</a:t>
                      </a:r>
                    </a:p>
                    <a:p>
                      <a:r>
                        <a:rPr lang="en-US" sz="1200" dirty="0" smtClean="0">
                          <a:latin typeface="Consolas" panose="020B0609020204030204" pitchFamily="49" charset="0"/>
                          <a:cs typeface="Consolas" panose="020B0609020204030204" pitchFamily="49" charset="0"/>
                        </a:rPr>
                        <a:t>    print “Good day, sir!”</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“Salutations!“</a:t>
                      </a:r>
                    </a:p>
                    <a:p>
                      <a:r>
                        <a:rPr lang="en-US" sz="1200" dirty="0" smtClean="0">
                          <a:latin typeface="Consolas" panose="020B0609020204030204" pitchFamily="49" charset="0"/>
                          <a:cs typeface="Consolas" panose="020B0609020204030204" pitchFamily="49" charset="0"/>
                        </a:rPr>
                        <a:t># -------------------------------</a:t>
                      </a:r>
                    </a:p>
                    <a:p>
                      <a:endParaRPr lang="en-US" sz="1200" dirty="0" smtClean="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y0 d00dz!</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23</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808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Logic</a:t>
            </a:r>
            <a:endParaRPr lang="en-US" dirty="0"/>
          </a:p>
        </p:txBody>
      </p:sp>
      <p:sp>
        <p:nvSpPr>
          <p:cNvPr id="3" name="Content Placeholder 2"/>
          <p:cNvSpPr>
            <a:spLocks noGrp="1"/>
          </p:cNvSpPr>
          <p:nvPr>
            <p:ph idx="1"/>
          </p:nvPr>
        </p:nvSpPr>
        <p:spPr/>
        <p:txBody>
          <a:bodyPr/>
          <a:lstStyle/>
          <a:p>
            <a:r>
              <a:rPr lang="en-US" dirty="0" smtClean="0"/>
              <a:t>Logical operators will allow us to combine multiple boolean values.</a:t>
            </a:r>
          </a:p>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51074177"/>
              </p:ext>
            </p:extLst>
          </p:nvPr>
        </p:nvGraphicFramePr>
        <p:xfrm>
          <a:off x="6447118"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a:t>
                      </a:r>
                      <a:r>
                        <a:rPr lang="en-US" sz="1800" dirty="0" smtClean="0">
                          <a:solidFill>
                            <a:schemeClr val="bg1">
                              <a:lumMod val="85000"/>
                            </a:schemeClr>
                          </a:solidFill>
                          <a:latin typeface="Consolas" panose="020B0609020204030204" pitchFamily="49" charset="0"/>
                          <a:cs typeface="Consolas" panose="020B0609020204030204" pitchFamily="49" charset="0"/>
                        </a:rPr>
                        <a:t>check if</a:t>
                      </a:r>
                      <a:r>
                        <a:rPr lang="en-US" sz="1800" baseline="0" dirty="0" smtClean="0">
                          <a:solidFill>
                            <a:schemeClr val="bg1">
                              <a:lumMod val="85000"/>
                            </a:schemeClr>
                          </a:solidFill>
                          <a:latin typeface="Consolas" panose="020B0609020204030204" pitchFamily="49" charset="0"/>
                          <a:cs typeface="Consolas" panose="020B0609020204030204" pitchFamily="49" charset="0"/>
                        </a:rPr>
                        <a:t> lo &lt;= x &lt;= hi</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lo = 10</a:t>
                      </a:r>
                    </a:p>
                    <a:p>
                      <a:r>
                        <a:rPr lang="en-US" sz="1800" dirty="0" smtClean="0">
                          <a:latin typeface="Consolas" panose="020B0609020204030204" pitchFamily="49" charset="0"/>
                          <a:cs typeface="Consolas" panose="020B0609020204030204" pitchFamily="49" charset="0"/>
                        </a:rPr>
                        <a:t>&gt;&gt;&gt; hi = 20</a:t>
                      </a:r>
                    </a:p>
                    <a:p>
                      <a:r>
                        <a:rPr lang="en-US" sz="1800" dirty="0" smtClean="0">
                          <a:latin typeface="Consolas" panose="020B0609020204030204" pitchFamily="49" charset="0"/>
                          <a:cs typeface="Consolas" panose="020B0609020204030204" pitchFamily="49" charset="0"/>
                        </a:rPr>
                        <a:t>&gt;&gt;&gt; x = 15</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x </a:t>
                      </a:r>
                      <a:r>
                        <a:rPr lang="en-US" sz="1800" dirty="0" smtClean="0">
                          <a:solidFill>
                            <a:srgbClr val="FFFF00"/>
                          </a:solidFill>
                          <a:latin typeface="Consolas" panose="020B0609020204030204" pitchFamily="49" charset="0"/>
                          <a:cs typeface="Consolas" panose="020B0609020204030204" pitchFamily="49" charset="0"/>
                        </a:rPr>
                        <a:t>&gt;=</a:t>
                      </a:r>
                      <a:r>
                        <a:rPr lang="en-US" sz="1800" dirty="0" smtClean="0">
                          <a:latin typeface="Consolas" panose="020B0609020204030204" pitchFamily="49" charset="0"/>
                          <a:cs typeface="Consolas" panose="020B0609020204030204" pitchFamily="49" charset="0"/>
                        </a:rPr>
                        <a:t> lo </a:t>
                      </a:r>
                      <a:r>
                        <a:rPr lang="en-US" sz="1800" b="1" dirty="0" smtClean="0">
                          <a:solidFill>
                            <a:srgbClr val="FFFF00"/>
                          </a:solidFill>
                          <a:latin typeface="Consolas" panose="020B0609020204030204" pitchFamily="49" charset="0"/>
                          <a:cs typeface="Consolas" panose="020B0609020204030204" pitchFamily="49" charset="0"/>
                        </a:rPr>
                        <a:t>and</a:t>
                      </a:r>
                      <a:r>
                        <a:rPr lang="en-US" sz="1800" dirty="0" smtClean="0">
                          <a:latin typeface="Consolas" panose="020B0609020204030204" pitchFamily="49" charset="0"/>
                          <a:cs typeface="Consolas" panose="020B0609020204030204" pitchFamily="49" charset="0"/>
                        </a:rPr>
                        <a:t> x </a:t>
                      </a:r>
                      <a:r>
                        <a:rPr lang="en-US" sz="1800" dirty="0" smtClean="0">
                          <a:solidFill>
                            <a:srgbClr val="FFFF00"/>
                          </a:solidFill>
                          <a:latin typeface="Consolas" panose="020B0609020204030204" pitchFamily="49" charset="0"/>
                          <a:cs typeface="Consolas" panose="020B0609020204030204" pitchFamily="49" charset="0"/>
                        </a:rPr>
                        <a:t>&lt;=</a:t>
                      </a:r>
                      <a:r>
                        <a:rPr lang="en-US" sz="1800" dirty="0" smtClean="0">
                          <a:latin typeface="Consolas" panose="020B0609020204030204" pitchFamily="49" charset="0"/>
                          <a:cs typeface="Consolas" panose="020B0609020204030204" pitchFamily="49" charset="0"/>
                        </a:rPr>
                        <a:t> hi</a:t>
                      </a:r>
                    </a:p>
                    <a:p>
                      <a:r>
                        <a:rPr lang="en-US" sz="1800" dirty="0" smtClean="0">
                          <a:latin typeface="Consolas" panose="020B0609020204030204" pitchFamily="49" charset="0"/>
                          <a:cs typeface="Consolas" panose="020B0609020204030204" pitchFamily="49" charset="0"/>
                        </a:rPr>
                        <a:t>True</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x = 21</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smtClean="0">
                          <a:solidFill>
                            <a:srgbClr val="FFFF00"/>
                          </a:solidFill>
                          <a:latin typeface="Consolas" panose="020B0609020204030204" pitchFamily="49" charset="0"/>
                          <a:cs typeface="Consolas" panose="020B0609020204030204" pitchFamily="49" charset="0"/>
                        </a:rPr>
                        <a:t>not</a:t>
                      </a:r>
                      <a:r>
                        <a:rPr lang="en-US" sz="1800" dirty="0" smtClean="0">
                          <a:latin typeface="Consolas" panose="020B0609020204030204" pitchFamily="49" charset="0"/>
                          <a:cs typeface="Consolas" panose="020B0609020204030204" pitchFamily="49" charset="0"/>
                        </a:rPr>
                        <a:t> (x </a:t>
                      </a:r>
                      <a:r>
                        <a:rPr lang="en-US" sz="1800" dirty="0" smtClean="0">
                          <a:solidFill>
                            <a:srgbClr val="FFFF00"/>
                          </a:solidFill>
                          <a:latin typeface="Consolas" panose="020B0609020204030204" pitchFamily="49" charset="0"/>
                          <a:cs typeface="Consolas" panose="020B0609020204030204" pitchFamily="49" charset="0"/>
                        </a:rPr>
                        <a:t>&lt;</a:t>
                      </a:r>
                      <a:r>
                        <a:rPr lang="en-US" sz="1800" dirty="0" smtClean="0">
                          <a:latin typeface="Consolas" panose="020B0609020204030204" pitchFamily="49" charset="0"/>
                          <a:cs typeface="Consolas" panose="020B0609020204030204" pitchFamily="49" charset="0"/>
                        </a:rPr>
                        <a:t> lo </a:t>
                      </a:r>
                      <a:r>
                        <a:rPr lang="en-US" sz="1800" dirty="0" smtClean="0">
                          <a:solidFill>
                            <a:srgbClr val="FFFF00"/>
                          </a:solidFill>
                          <a:latin typeface="Consolas" panose="020B0609020204030204" pitchFamily="49" charset="0"/>
                          <a:cs typeface="Consolas" panose="020B0609020204030204" pitchFamily="49" charset="0"/>
                        </a:rPr>
                        <a:t>or</a:t>
                      </a:r>
                      <a:r>
                        <a:rPr lang="en-US" sz="1800" dirty="0" smtClean="0">
                          <a:latin typeface="Consolas" panose="020B0609020204030204" pitchFamily="49" charset="0"/>
                          <a:cs typeface="Consolas" panose="020B0609020204030204" pitchFamily="49" charset="0"/>
                        </a:rPr>
                        <a:t> x </a:t>
                      </a:r>
                      <a:r>
                        <a:rPr lang="en-US" sz="1800" dirty="0" smtClean="0">
                          <a:solidFill>
                            <a:srgbClr val="FFFF00"/>
                          </a:solidFill>
                          <a:latin typeface="Consolas" panose="020B0609020204030204" pitchFamily="49" charset="0"/>
                          <a:cs typeface="Consolas" panose="020B0609020204030204" pitchFamily="49" charset="0"/>
                        </a:rPr>
                        <a:t>&gt;</a:t>
                      </a:r>
                      <a:r>
                        <a:rPr lang="en-US" sz="1800" dirty="0" smtClean="0">
                          <a:latin typeface="Consolas" panose="020B0609020204030204" pitchFamily="49" charset="0"/>
                          <a:cs typeface="Consolas" panose="020B0609020204030204" pitchFamily="49" charset="0"/>
                        </a:rPr>
                        <a:t> hi)</a:t>
                      </a:r>
                    </a:p>
                    <a:p>
                      <a:r>
                        <a:rPr lang="en-US" sz="1800" dirty="0" smtClean="0">
                          <a:latin typeface="Consolas" panose="020B0609020204030204" pitchFamily="49" charset="0"/>
                          <a:cs typeface="Consolas" panose="020B0609020204030204" pitchFamily="49" charset="0"/>
                        </a:rPr>
                        <a:t>False</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07259062"/>
              </p:ext>
            </p:extLst>
          </p:nvPr>
        </p:nvGraphicFramePr>
        <p:xfrm>
          <a:off x="1181102" y="2362201"/>
          <a:ext cx="3342298" cy="1828800"/>
        </p:xfrm>
        <a:graphic>
          <a:graphicData uri="http://schemas.openxmlformats.org/drawingml/2006/table">
            <a:tbl>
              <a:tblPr firstRow="1" bandRow="1">
                <a:tableStyleId>{69012ECD-51FC-41F1-AA8D-1B2483CD663E}</a:tableStyleId>
              </a:tblPr>
              <a:tblGrid>
                <a:gridCol w="378863">
                  <a:extLst>
                    <a:ext uri="{9D8B030D-6E8A-4147-A177-3AD203B41FA5}">
                      <a16:colId xmlns:a16="http://schemas.microsoft.com/office/drawing/2014/main" val="338696604"/>
                    </a:ext>
                  </a:extLst>
                </a:gridCol>
                <a:gridCol w="385714">
                  <a:extLst>
                    <a:ext uri="{9D8B030D-6E8A-4147-A177-3AD203B41FA5}">
                      <a16:colId xmlns:a16="http://schemas.microsoft.com/office/drawing/2014/main" val="3716535799"/>
                    </a:ext>
                  </a:extLst>
                </a:gridCol>
                <a:gridCol w="932180">
                  <a:extLst>
                    <a:ext uri="{9D8B030D-6E8A-4147-A177-3AD203B41FA5}">
                      <a16:colId xmlns:a16="http://schemas.microsoft.com/office/drawing/2014/main" val="1393725166"/>
                    </a:ext>
                  </a:extLst>
                </a:gridCol>
                <a:gridCol w="778192">
                  <a:extLst>
                    <a:ext uri="{9D8B030D-6E8A-4147-A177-3AD203B41FA5}">
                      <a16:colId xmlns:a16="http://schemas.microsoft.com/office/drawing/2014/main" val="2812160318"/>
                    </a:ext>
                  </a:extLst>
                </a:gridCol>
                <a:gridCol w="867349">
                  <a:extLst>
                    <a:ext uri="{9D8B030D-6E8A-4147-A177-3AD203B41FA5}">
                      <a16:colId xmlns:a16="http://schemas.microsoft.com/office/drawing/2014/main" val="820543316"/>
                    </a:ext>
                  </a:extLst>
                </a:gridCol>
              </a:tblGrid>
              <a:tr h="182879">
                <a:tc>
                  <a:txBody>
                    <a:bodyPr/>
                    <a:lstStyle/>
                    <a:p>
                      <a:pPr algn="ctr"/>
                      <a:r>
                        <a:rPr lang="en-US" b="0" dirty="0" smtClean="0"/>
                        <a:t>a</a:t>
                      </a:r>
                      <a:endParaRPr lang="en-US" b="0" dirty="0"/>
                    </a:p>
                  </a:txBody>
                  <a:tcPr>
                    <a:lnR w="12700" cap="flat" cmpd="sng" algn="ctr">
                      <a:solidFill>
                        <a:schemeClr val="accent1"/>
                      </a:solidFill>
                      <a:prstDash val="solid"/>
                      <a:round/>
                      <a:headEnd type="none" w="med" len="med"/>
                      <a:tailEnd type="none" w="med" len="med"/>
                    </a:lnR>
                  </a:tcPr>
                </a:tc>
                <a:tc>
                  <a:txBody>
                    <a:bodyPr/>
                    <a:lstStyle/>
                    <a:p>
                      <a:pPr algn="ctr"/>
                      <a:r>
                        <a:rPr lang="en-US" b="0" dirty="0" smtClean="0"/>
                        <a:t>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a</a:t>
                      </a:r>
                      <a:r>
                        <a:rPr lang="en-US" b="0" baseline="0" dirty="0" smtClean="0"/>
                        <a:t> </a:t>
                      </a:r>
                      <a:r>
                        <a:rPr lang="en-US" b="1" baseline="0" dirty="0" smtClean="0">
                          <a:solidFill>
                            <a:srgbClr val="FFFF00"/>
                          </a:solidFill>
                        </a:rPr>
                        <a:t>and</a:t>
                      </a:r>
                      <a:r>
                        <a:rPr lang="en-US" b="0" baseline="0" dirty="0" smtClean="0"/>
                        <a:t> 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a </a:t>
                      </a:r>
                      <a:r>
                        <a:rPr lang="en-US" b="1" dirty="0" smtClean="0">
                          <a:solidFill>
                            <a:srgbClr val="FFFF00"/>
                          </a:solidFill>
                        </a:rPr>
                        <a:t>or</a:t>
                      </a:r>
                      <a:r>
                        <a:rPr lang="en-US" b="0" dirty="0" smtClean="0"/>
                        <a:t> 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a </a:t>
                      </a:r>
                      <a:r>
                        <a:rPr lang="en-US" b="1" dirty="0" err="1" smtClean="0">
                          <a:solidFill>
                            <a:srgbClr val="FFFF00"/>
                          </a:solidFill>
                        </a:rPr>
                        <a:t>xor</a:t>
                      </a:r>
                      <a:r>
                        <a:rPr lang="en-US" b="0" dirty="0" smtClean="0"/>
                        <a:t> b</a:t>
                      </a:r>
                      <a:endParaRPr lang="en-US" b="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02508269"/>
                  </a:ext>
                </a:extLst>
              </a:tr>
              <a:tr h="294309">
                <a:tc>
                  <a:txBody>
                    <a:bodyPr/>
                    <a:lstStyle/>
                    <a:p>
                      <a:pPr algn="ctr"/>
                      <a:r>
                        <a:rPr lang="en-US" b="0" dirty="0" smtClean="0">
                          <a:solidFill>
                            <a:schemeClr val="bg1"/>
                          </a:solidFill>
                        </a:rPr>
                        <a:t>0</a:t>
                      </a:r>
                      <a:endParaRPr lang="en-US" b="0" dirty="0">
                        <a:solidFill>
                          <a:schemeClr val="bg1"/>
                        </a:solidFill>
                      </a:endParaRP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solidFill>
                            <a:schemeClr val="bg1"/>
                          </a:solidFill>
                        </a:rPr>
                        <a:t>0</a:t>
                      </a:r>
                      <a:endParaRPr lang="en-US" b="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27496102"/>
                  </a:ext>
                </a:extLst>
              </a:tr>
              <a:tr h="294309">
                <a:tc>
                  <a:txBody>
                    <a:bodyPr/>
                    <a:lstStyle/>
                    <a:p>
                      <a:pPr algn="ctr"/>
                      <a:r>
                        <a:rPr lang="en-US" b="0" dirty="0" smtClean="0">
                          <a:solidFill>
                            <a:schemeClr val="bg1"/>
                          </a:solidFill>
                        </a:rPr>
                        <a:t>0</a:t>
                      </a:r>
                      <a:endParaRPr lang="en-US" b="0" dirty="0">
                        <a:solidFill>
                          <a:schemeClr val="bg1"/>
                        </a:solidFill>
                      </a:endParaRP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73774847"/>
                  </a:ext>
                </a:extLst>
              </a:tr>
              <a:tr h="294309">
                <a:tc>
                  <a:txBody>
                    <a:bodyPr/>
                    <a:lstStyle/>
                    <a:p>
                      <a:pPr algn="ctr"/>
                      <a:r>
                        <a:rPr lang="en-US" b="0" dirty="0" smtClean="0">
                          <a:solidFill>
                            <a:schemeClr val="bg1"/>
                          </a:solidFill>
                        </a:rPr>
                        <a:t>1</a:t>
                      </a:r>
                      <a:endParaRPr lang="en-US" b="0" dirty="0">
                        <a:solidFill>
                          <a:schemeClr val="bg1"/>
                        </a:solidFill>
                      </a:endParaRP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solidFill>
                            <a:schemeClr val="bg1"/>
                          </a:solidFill>
                        </a:rPr>
                        <a:t>0</a:t>
                      </a:r>
                      <a:endParaRPr lang="en-US" b="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28792773"/>
                  </a:ext>
                </a:extLst>
              </a:tr>
              <a:tr h="298753">
                <a:tc>
                  <a:txBody>
                    <a:bodyPr/>
                    <a:lstStyle/>
                    <a:p>
                      <a:pPr algn="ctr"/>
                      <a:r>
                        <a:rPr lang="en-US" b="0" dirty="0" smtClean="0">
                          <a:solidFill>
                            <a:schemeClr val="bg1"/>
                          </a:solidFill>
                        </a:rPr>
                        <a:t>1</a:t>
                      </a:r>
                      <a:endParaRPr lang="en-US" b="0" dirty="0">
                        <a:solidFill>
                          <a:schemeClr val="bg1"/>
                        </a:solidFill>
                      </a:endParaRP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solidFill>
                            <a:schemeClr val="bg1"/>
                          </a:solidFill>
                        </a:rPr>
                        <a:t>1</a:t>
                      </a:r>
                      <a:endParaRPr lang="en-US" b="0" dirty="0">
                        <a:solidFill>
                          <a:schemeClr val="bg1"/>
                        </a:solidFill>
                      </a:endParaRP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1</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smtClean="0"/>
                        <a:t>0</a:t>
                      </a:r>
                      <a:endParaRPr lang="en-US" b="0" dirty="0"/>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8638139"/>
                  </a:ext>
                </a:extLst>
              </a:tr>
            </a:tbl>
          </a:graphicData>
        </a:graphic>
      </p:graphicFrame>
    </p:spTree>
    <p:extLst>
      <p:ext uri="{BB962C8B-B14F-4D97-AF65-F5344CB8AC3E}">
        <p14:creationId xmlns:p14="http://schemas.microsoft.com/office/powerpoint/2010/main" val="413131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Containment</a:t>
            </a:r>
            <a:endParaRPr lang="en-US" dirty="0"/>
          </a:p>
        </p:txBody>
      </p:sp>
      <p:sp>
        <p:nvSpPr>
          <p:cNvPr id="3" name="Content Placeholder 2"/>
          <p:cNvSpPr>
            <a:spLocks noGrp="1"/>
          </p:cNvSpPr>
          <p:nvPr>
            <p:ph idx="1"/>
          </p:nvPr>
        </p:nvSpPr>
        <p:spPr/>
        <p:txBody>
          <a:bodyPr/>
          <a:lstStyle/>
          <a:p>
            <a:r>
              <a:rPr lang="en-US" dirty="0" smtClean="0"/>
              <a:t>A powerful feature of Python is the “in” operator.  This will allow you to check if an item is contained in a list or dictionary; or if a character is contained in a string.  You can also use “not in” to negate the containment.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b="1" dirty="0" smtClean="0">
                          <a:latin typeface="Consolas" panose="020B0609020204030204" pitchFamily="49" charset="0"/>
                          <a:cs typeface="Consolas" panose="020B0609020204030204" pitchFamily="49" charset="0"/>
                        </a:rPr>
                        <a:t>&gt;&gt;&gt; "y"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"x"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False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5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2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"salt"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["salt", "pepper"]</a:t>
                      </a:r>
                    </a:p>
                    <a:p>
                      <a:r>
                        <a:rPr lang="en-US" sz="1200" b="1" dirty="0" smtClean="0">
                          <a:latin typeface="Consolas" panose="020B0609020204030204" pitchFamily="49" charset="0"/>
                          <a:cs typeface="Consolas" panose="020B0609020204030204" pitchFamily="49" charset="0"/>
                        </a:rPr>
                        <a:t>False</a:t>
                      </a:r>
                      <a:endParaRPr lang="en-US" sz="1200" b="1"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1094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for</a:t>
            </a:r>
            <a:endParaRPr lang="en-US" dirty="0"/>
          </a:p>
        </p:txBody>
      </p:sp>
      <p:sp>
        <p:nvSpPr>
          <p:cNvPr id="3" name="Content Placeholder 2"/>
          <p:cNvSpPr>
            <a:spLocks noGrp="1"/>
          </p:cNvSpPr>
          <p:nvPr>
            <p:ph idx="1"/>
          </p:nvPr>
        </p:nvSpPr>
        <p:spPr/>
        <p:txBody>
          <a:bodyPr/>
          <a:lstStyle/>
          <a:p>
            <a:r>
              <a:rPr lang="en-US" dirty="0" smtClean="0"/>
              <a:t>The for loop allows you to iterate over a set of items.  </a:t>
            </a:r>
          </a:p>
          <a:p>
            <a:pPr lvl="1"/>
            <a:r>
              <a:rPr lang="en-US" dirty="0" smtClean="0"/>
              <a:t>It is commonly used with the “in” containment operator and a list of items.</a:t>
            </a:r>
          </a:p>
          <a:p>
            <a:pPr lvl="1"/>
            <a:r>
              <a:rPr lang="en-US" dirty="0"/>
              <a:t>The user specifies an iterating variable which is used inside the for loop</a:t>
            </a:r>
            <a:r>
              <a:rPr lang="en-US" dirty="0" smtClean="0"/>
              <a:t>.</a:t>
            </a:r>
          </a:p>
          <a:p>
            <a:pPr lvl="1"/>
            <a:r>
              <a:rPr lang="en-US" dirty="0" smtClean="0"/>
              <a:t>The range() function is very useful in conjunction with for, as can be seen in the example.</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smtClean="0">
                          <a:latin typeface="Consolas" panose="020B0609020204030204" pitchFamily="49" charset="0"/>
                          <a:cs typeface="Consolas" panose="020B0609020204030204" pitchFamily="49" charset="0"/>
                        </a:rPr>
                        <a:t>&gt;&gt;&gt; students = ["Al", "Bob", "Carl"]</a:t>
                      </a:r>
                    </a:p>
                    <a:p>
                      <a:r>
                        <a:rPr lang="en-US" sz="1600" dirty="0" smtClean="0">
                          <a:latin typeface="Consolas" panose="020B0609020204030204" pitchFamily="49" charset="0"/>
                          <a:cs typeface="Consolas" panose="020B0609020204030204" pitchFamily="49" charset="0"/>
                        </a:rPr>
                        <a:t>&gt;&gt;&gt; for </a:t>
                      </a:r>
                      <a:r>
                        <a:rPr lang="en-US" sz="1600" dirty="0" smtClean="0">
                          <a:solidFill>
                            <a:srgbClr val="FFFF00"/>
                          </a:solidFill>
                          <a:latin typeface="Consolas" panose="020B0609020204030204" pitchFamily="49" charset="0"/>
                          <a:cs typeface="Consolas" panose="020B0609020204030204" pitchFamily="49" charset="0"/>
                        </a:rPr>
                        <a:t>student</a:t>
                      </a:r>
                      <a:r>
                        <a:rPr lang="en-US" sz="1600" dirty="0" smtClean="0">
                          <a:latin typeface="Consolas" panose="020B0609020204030204" pitchFamily="49" charset="0"/>
                          <a:cs typeface="Consolas" panose="020B0609020204030204" pitchFamily="49" charset="0"/>
                        </a:rPr>
                        <a:t> in students:</a:t>
                      </a:r>
                    </a:p>
                    <a:p>
                      <a:r>
                        <a:rPr lang="en-US" sz="1600" dirty="0" smtClean="0">
                          <a:latin typeface="Consolas" panose="020B0609020204030204" pitchFamily="49" charset="0"/>
                          <a:cs typeface="Consolas" panose="020B0609020204030204" pitchFamily="49" charset="0"/>
                        </a:rPr>
                        <a:t>...     print </a:t>
                      </a:r>
                      <a:r>
                        <a:rPr lang="en-US" sz="1600" dirty="0" smtClean="0">
                          <a:solidFill>
                            <a:srgbClr val="FFFF00"/>
                          </a:solidFill>
                          <a:latin typeface="Consolas" panose="020B0609020204030204" pitchFamily="49" charset="0"/>
                          <a:cs typeface="Consolas" panose="020B0609020204030204" pitchFamily="49" charset="0"/>
                        </a:rPr>
                        <a:t>student</a:t>
                      </a:r>
                    </a:p>
                    <a:p>
                      <a:r>
                        <a:rPr lang="en-US" sz="1600" dirty="0" smtClean="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Al</a:t>
                      </a:r>
                    </a:p>
                    <a:p>
                      <a:r>
                        <a:rPr lang="en-US" sz="1600" dirty="0" smtClean="0">
                          <a:latin typeface="Consolas" panose="020B0609020204030204" pitchFamily="49" charset="0"/>
                          <a:cs typeface="Consolas" panose="020B0609020204030204" pitchFamily="49" charset="0"/>
                        </a:rPr>
                        <a:t>Bob</a:t>
                      </a:r>
                    </a:p>
                    <a:p>
                      <a:r>
                        <a:rPr lang="en-US" sz="1600" dirty="0" smtClean="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smtClean="0">
                          <a:solidFill>
                            <a:schemeClr val="bg1">
                              <a:lumMod val="85000"/>
                            </a:schemeClr>
                          </a:solidFill>
                          <a:latin typeface="Consolas" panose="020B0609020204030204" pitchFamily="49" charset="0"/>
                          <a:cs typeface="Consolas" panose="020B0609020204030204" pitchFamily="49" charset="0"/>
                        </a:rPr>
                        <a:t> numbers 1-10</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sum = 0</a:t>
                      </a:r>
                    </a:p>
                    <a:p>
                      <a:r>
                        <a:rPr lang="en-US" sz="1800" dirty="0" smtClean="0">
                          <a:latin typeface="Consolas" panose="020B0609020204030204" pitchFamily="49" charset="0"/>
                          <a:cs typeface="Consolas" panose="020B0609020204030204" pitchFamily="49" charset="0"/>
                        </a:rPr>
                        <a:t>&gt;&gt;&gt; for </a:t>
                      </a:r>
                      <a:r>
                        <a:rPr lang="en-US" sz="1800" dirty="0" smtClean="0">
                          <a:solidFill>
                            <a:srgbClr val="FFFF00"/>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in range(1, 11):</a:t>
                      </a:r>
                    </a:p>
                    <a:p>
                      <a:r>
                        <a:rPr lang="en-US" sz="1800" dirty="0" smtClean="0">
                          <a:latin typeface="Consolas" panose="020B0609020204030204" pitchFamily="49" charset="0"/>
                          <a:cs typeface="Consolas" panose="020B0609020204030204" pitchFamily="49" charset="0"/>
                        </a:rPr>
                        <a:t>...     sum += </a:t>
                      </a:r>
                      <a:r>
                        <a:rPr lang="en-US" sz="1800" dirty="0" smtClean="0">
                          <a:solidFill>
                            <a:srgbClr val="FFFF00"/>
                          </a:solidFill>
                          <a:latin typeface="Consolas" panose="020B0609020204030204" pitchFamily="49" charset="0"/>
                          <a:cs typeface="Consolas" panose="020B0609020204030204" pitchFamily="49" charset="0"/>
                        </a:rPr>
                        <a:t>x</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sum</a:t>
                      </a:r>
                    </a:p>
                    <a:p>
                      <a:r>
                        <a:rPr lang="en-US" sz="1800" dirty="0" smtClean="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8178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others </a:t>
            </a:r>
            <a:endParaRPr lang="en-US" dirty="0"/>
          </a:p>
        </p:txBody>
      </p:sp>
      <p:sp>
        <p:nvSpPr>
          <p:cNvPr id="3" name="Content Placeholder 2"/>
          <p:cNvSpPr>
            <a:spLocks noGrp="1"/>
          </p:cNvSpPr>
          <p:nvPr>
            <p:ph idx="1"/>
          </p:nvPr>
        </p:nvSpPr>
        <p:spPr/>
        <p:txBody>
          <a:bodyPr/>
          <a:lstStyle/>
          <a:p>
            <a:r>
              <a:rPr lang="en-US" dirty="0" smtClean="0"/>
              <a:t>While loop – loop which will continue indefinitely until some condition forces an exit.</a:t>
            </a:r>
          </a:p>
          <a:p>
            <a:r>
              <a:rPr lang="en-US" dirty="0"/>
              <a:t>Continue – continue with next iteration of loop without completing current iteration</a:t>
            </a:r>
            <a:r>
              <a:rPr lang="en-US" dirty="0" smtClean="0"/>
              <a:t>.</a:t>
            </a:r>
          </a:p>
          <a:p>
            <a:r>
              <a:rPr lang="en-US" dirty="0" smtClean="0"/>
              <a:t>Break – breaks out of the smallest enclosing </a:t>
            </a:r>
            <a:r>
              <a:rPr lang="en-US" b="1" dirty="0" smtClean="0"/>
              <a:t>for</a:t>
            </a:r>
            <a:r>
              <a:rPr lang="en-US" dirty="0" smtClean="0"/>
              <a:t> or </a:t>
            </a:r>
            <a:r>
              <a:rPr lang="en-US" b="1" dirty="0" smtClean="0"/>
              <a:t>while</a:t>
            </a:r>
            <a:r>
              <a:rPr lang="en-US" dirty="0" smtClean="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x = 0</a:t>
                      </a:r>
                    </a:p>
                    <a:p>
                      <a:r>
                        <a:rPr lang="en-US" sz="1200" dirty="0" smtClean="0">
                          <a:latin typeface="Consolas" panose="020B0609020204030204" pitchFamily="49" charset="0"/>
                          <a:cs typeface="Consolas" panose="020B0609020204030204" pitchFamily="49" charset="0"/>
                        </a:rPr>
                        <a:t>&gt;&gt;&gt; </a:t>
                      </a:r>
                      <a:r>
                        <a:rPr lang="en-US" sz="1200" dirty="0" smtClean="0">
                          <a:solidFill>
                            <a:srgbClr val="FFFF00"/>
                          </a:solidFill>
                          <a:latin typeface="Consolas" panose="020B0609020204030204" pitchFamily="49" charset="0"/>
                          <a:cs typeface="Consolas" panose="020B0609020204030204" pitchFamily="49" charset="0"/>
                        </a:rPr>
                        <a:t>while</a:t>
                      </a:r>
                      <a:r>
                        <a:rPr lang="en-US" sz="1200" dirty="0" smtClean="0">
                          <a:latin typeface="Consolas" panose="020B0609020204030204" pitchFamily="49" charset="0"/>
                          <a:cs typeface="Consolas" panose="020B0609020204030204" pitchFamily="49" charset="0"/>
                        </a:rPr>
                        <a:t> x &lt; 5:</a:t>
                      </a:r>
                    </a:p>
                    <a:p>
                      <a:r>
                        <a:rPr lang="en-US" sz="1200" dirty="0" smtClean="0">
                          <a:latin typeface="Consolas" panose="020B0609020204030204" pitchFamily="49" charset="0"/>
                          <a:cs typeface="Consolas" panose="020B0609020204030204" pitchFamily="49" charset="0"/>
                        </a:rPr>
                        <a:t>...     x += 1</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1</a:t>
                      </a:r>
                    </a:p>
                    <a:p>
                      <a:r>
                        <a:rPr lang="en-US" sz="1200" dirty="0" smtClean="0">
                          <a:latin typeface="Consolas" panose="020B0609020204030204" pitchFamily="49" charset="0"/>
                          <a:cs typeface="Consolas" panose="020B0609020204030204" pitchFamily="49" charset="0"/>
                        </a:rPr>
                        <a:t>2</a:t>
                      </a:r>
                    </a:p>
                    <a:p>
                      <a:r>
                        <a:rPr lang="en-US" sz="1200" dirty="0" smtClean="0">
                          <a:latin typeface="Consolas" panose="020B0609020204030204" pitchFamily="49" charset="0"/>
                          <a:cs typeface="Consolas" panose="020B0609020204030204" pitchFamily="49" charset="0"/>
                        </a:rPr>
                        <a:t>3</a:t>
                      </a:r>
                    </a:p>
                    <a:p>
                      <a:r>
                        <a:rPr lang="en-US" sz="1200" dirty="0" smtClean="0">
                          <a:latin typeface="Consolas" panose="020B0609020204030204" pitchFamily="49" charset="0"/>
                          <a:cs typeface="Consolas" panose="020B0609020204030204" pitchFamily="49" charset="0"/>
                        </a:rPr>
                        <a:t>4</a:t>
                      </a:r>
                    </a:p>
                    <a:p>
                      <a:r>
                        <a:rPr lang="en-US" sz="12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if x &gt; 10:</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continue</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print x</a:t>
                      </a:r>
                    </a:p>
                    <a:p>
                      <a:r>
                        <a:rPr lang="en-US" sz="1200" dirty="0" smtClean="0">
                          <a:latin typeface="Consolas" panose="020B0609020204030204" pitchFamily="49" charset="0"/>
                          <a:cs typeface="Consolas" panose="020B0609020204030204" pitchFamily="49" charset="0"/>
                        </a:rPr>
                        <a:t>...     if x &gt; 15:</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break</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p>
                      <a:r>
                        <a:rPr lang="en-US" sz="1200" dirty="0" smtClean="0">
                          <a:latin typeface="Consolas" panose="020B0609020204030204" pitchFamily="49" charset="0"/>
                          <a:cs typeface="Consolas" panose="020B0609020204030204" pitchFamily="49" charset="0"/>
                        </a:rPr>
                        <a:t>15</a:t>
                      </a:r>
                    </a:p>
                    <a:p>
                      <a:r>
                        <a:rPr lang="en-US" sz="1200" dirty="0" smtClean="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0913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scripts</a:t>
            </a:r>
            <a:endParaRPr lang="en-US" dirty="0"/>
          </a:p>
        </p:txBody>
      </p:sp>
      <p:sp>
        <p:nvSpPr>
          <p:cNvPr id="3" name="Content Placeholder 2"/>
          <p:cNvSpPr>
            <a:spLocks noGrp="1"/>
          </p:cNvSpPr>
          <p:nvPr>
            <p:ph idx="1"/>
          </p:nvPr>
        </p:nvSpPr>
        <p:spPr/>
        <p:txBody>
          <a:bodyPr/>
          <a:lstStyle/>
          <a:p>
            <a:r>
              <a:rPr lang="en-US" dirty="0" smtClean="0"/>
              <a:t>At this point, everyone has graduated from the interpreter!  Congratulations are in order.  </a:t>
            </a:r>
          </a:p>
          <a:p>
            <a:r>
              <a:rPr lang="en-US" dirty="0" smtClean="0"/>
              <a:t>We will be switching to writing Python files (scripts).  Your favorite editor will be just fine.  </a:t>
            </a:r>
          </a:p>
          <a:p>
            <a:r>
              <a:rPr lang="en-US" dirty="0" smtClean="0"/>
              <a:t>The extension for Python is </a:t>
            </a:r>
            <a:r>
              <a:rPr lang="en-US" b="1" dirty="0" err="1" smtClean="0"/>
              <a:t>py</a:t>
            </a:r>
            <a:r>
              <a:rPr lang="en-US" dirty="0" smtClean="0"/>
              <a:t>.</a:t>
            </a:r>
          </a:p>
          <a:p>
            <a:r>
              <a:rPr lang="en-US" dirty="0" smtClean="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C:\&gt;python.exe</a:t>
                      </a:r>
                      <a:r>
                        <a:rPr lang="en-US" sz="1800" baseline="0" dirty="0" smtClean="0">
                          <a:latin typeface="Consolas" panose="020B0609020204030204" pitchFamily="49" charset="0"/>
                          <a:cs typeface="Consolas" panose="020B0609020204030204" pitchFamily="49" charset="0"/>
                        </a:rPr>
                        <a:t> Hello.py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Command</a:t>
                      </a:r>
                      <a:r>
                        <a:rPr lang="en-US" sz="2000" baseline="0" dirty="0" smtClean="0">
                          <a:latin typeface="Consolas" panose="020B0609020204030204" pitchFamily="49" charset="0"/>
                          <a:cs typeface="Consolas" panose="020B0609020204030204" pitchFamily="49" charset="0"/>
                        </a:rPr>
                        <a:t> line</a:t>
                      </a:r>
                      <a:endParaRPr lang="en-US" sz="2000" dirty="0" smtClean="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056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Hello World</a:t>
            </a:r>
            <a:endParaRPr lang="en-US" dirty="0"/>
          </a:p>
        </p:txBody>
      </p:sp>
      <p:sp>
        <p:nvSpPr>
          <p:cNvPr id="3" name="Content Placeholder 2"/>
          <p:cNvSpPr>
            <a:spLocks noGrp="1"/>
          </p:cNvSpPr>
          <p:nvPr>
            <p:ph idx="1"/>
          </p:nvPr>
        </p:nvSpPr>
        <p:spPr/>
        <p:txBody>
          <a:bodyPr/>
          <a:lstStyle/>
          <a:p>
            <a:r>
              <a:rPr lang="en-US" dirty="0" smtClean="0"/>
              <a:t>Let’s try our first Python script, which will</a:t>
            </a:r>
            <a:br>
              <a:rPr lang="en-US" dirty="0" smtClean="0"/>
            </a:br>
            <a:r>
              <a:rPr lang="en-US" dirty="0" smtClean="0"/>
              <a:t>print “Hello World” to the user.</a:t>
            </a:r>
          </a:p>
          <a:p>
            <a:pPr lvl="1"/>
            <a:r>
              <a:rPr lang="en-US" dirty="0" smtClean="0"/>
              <a:t>Run program from the terminal.</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usr</a:t>
                      </a:r>
                      <a:r>
                        <a:rPr lang="en-US" sz="1800" dirty="0" smtClean="0">
                          <a:latin typeface="Consolas" panose="020B0609020204030204" pitchFamily="49" charset="0"/>
                          <a:cs typeface="Consolas" panose="020B0609020204030204" pitchFamily="49" charset="0"/>
                        </a:rPr>
                        <a:t>/bin/</a:t>
                      </a:r>
                      <a:r>
                        <a:rPr lang="en-US" sz="1800" dirty="0" err="1" smtClean="0">
                          <a:latin typeface="Consolas" panose="020B0609020204030204" pitchFamily="49" charset="0"/>
                          <a:cs typeface="Consolas" panose="020B0609020204030204" pitchFamily="49" charset="0"/>
                        </a:rPr>
                        <a:t>env</a:t>
                      </a:r>
                      <a:r>
                        <a:rPr lang="en-US" sz="1800" dirty="0" smtClean="0">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Hello</a:t>
                      </a:r>
                      <a:r>
                        <a:rPr lang="en-US" sz="1200" baseline="0" dirty="0" smtClean="0">
                          <a:latin typeface="Consolas" panose="020B0609020204030204" pitchFamily="49" charset="0"/>
                          <a:cs typeface="Consolas" panose="020B0609020204030204" pitchFamily="49" charset="0"/>
                        </a:rPr>
                        <a:t> World</a:t>
                      </a:r>
                      <a:endParaRPr lang="en-US" sz="12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29</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1650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92322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The shebang (</a:t>
            </a:r>
            <a:r>
              <a:rPr lang="en-US" b="1"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first line of code is called a shebang.</a:t>
            </a:r>
          </a:p>
          <a:p>
            <a:r>
              <a:rPr lang="en-US" b="1" dirty="0" smtClean="0">
                <a:solidFill>
                  <a:srgbClr val="0070C0"/>
                </a:solidFill>
              </a:rPr>
              <a:t>You can choose to not include it if you wish!</a:t>
            </a:r>
          </a:p>
          <a:p>
            <a:r>
              <a:rPr lang="en-US" dirty="0" smtClean="0"/>
              <a:t>In Linux, it will allow you to execute the</a:t>
            </a:r>
            <a:br>
              <a:rPr lang="en-US" dirty="0" smtClean="0"/>
            </a:br>
            <a:r>
              <a:rPr lang="en-US" dirty="0" smtClean="0"/>
              <a:t>program without having to explicitly</a:t>
            </a:r>
            <a:br>
              <a:rPr lang="en-US" dirty="0" smtClean="0"/>
            </a:br>
            <a:r>
              <a:rPr lang="en-US" dirty="0" smtClean="0"/>
              <a:t>tell Linux to call Python.</a:t>
            </a:r>
          </a:p>
          <a:p>
            <a:r>
              <a:rPr lang="en-US" dirty="0" smtClean="0"/>
              <a:t>In Windows you have to do that anyway,</a:t>
            </a:r>
            <a:br>
              <a:rPr lang="en-US" dirty="0" smtClean="0"/>
            </a:br>
            <a:r>
              <a:rPr lang="en-US" dirty="0" smtClean="0"/>
              <a:t>so the shebang doesn’t help much.</a:t>
            </a:r>
          </a:p>
          <a:p>
            <a:r>
              <a:rPr lang="en-US" dirty="0" smtClean="0"/>
              <a:t>From here on out, we will omit it from</a:t>
            </a:r>
            <a:br>
              <a:rPr lang="en-US" dirty="0" smtClean="0"/>
            </a:br>
            <a:r>
              <a:rPr lang="en-US" dirty="0" smtClean="0"/>
              <a:t>our code.  Know that you can always</a:t>
            </a:r>
            <a:br>
              <a:rPr lang="en-US" dirty="0" smtClean="0"/>
            </a:br>
            <a:r>
              <a:rPr lang="en-US" dirty="0" smtClean="0"/>
              <a:t>add it if you wish.</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usr</a:t>
                      </a:r>
                      <a:r>
                        <a:rPr lang="en-US" sz="1800" dirty="0" smtClean="0">
                          <a:solidFill>
                            <a:srgbClr val="FFFF00"/>
                          </a:solidFill>
                          <a:latin typeface="Consolas" panose="020B0609020204030204" pitchFamily="49" charset="0"/>
                          <a:cs typeface="Consolas" panose="020B0609020204030204" pitchFamily="49" charset="0"/>
                        </a:rPr>
                        <a:t>/bin/</a:t>
                      </a:r>
                      <a:r>
                        <a:rPr lang="en-US" sz="1800" dirty="0" err="1" smtClean="0">
                          <a:solidFill>
                            <a:srgbClr val="FFFF00"/>
                          </a:solidFill>
                          <a:latin typeface="Consolas" panose="020B0609020204030204" pitchFamily="49" charset="0"/>
                          <a:cs typeface="Consolas" panose="020B0609020204030204" pitchFamily="49" charset="0"/>
                        </a:rPr>
                        <a:t>env</a:t>
                      </a:r>
                      <a:r>
                        <a:rPr lang="en-US" sz="1800" dirty="0" smtClean="0">
                          <a:solidFill>
                            <a:srgbClr val="FFFF00"/>
                          </a:solidFill>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30</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4097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Functions</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290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If there’s something you want to do more than once, a function will be useful.  There are three things to pay attention to when it comes to functions:</a:t>
            </a:r>
          </a:p>
          <a:p>
            <a:pPr lvl="1"/>
            <a:r>
              <a:rPr lang="en-US" dirty="0" smtClean="0"/>
              <a:t>Function definition: this is the name of the function.  The function below is named </a:t>
            </a:r>
            <a:r>
              <a:rPr lang="en-US" b="1" dirty="0" err="1" smtClean="0">
                <a:solidFill>
                  <a:srgbClr val="FF0000"/>
                </a:solidFill>
              </a:rPr>
              <a:t>func</a:t>
            </a:r>
            <a:r>
              <a:rPr lang="en-US" b="1" dirty="0" smtClean="0">
                <a:solidFill>
                  <a:srgbClr val="FF0000"/>
                </a:solidFill>
              </a:rPr>
              <a:t>.</a:t>
            </a:r>
          </a:p>
          <a:p>
            <a:pPr lvl="1"/>
            <a:r>
              <a:rPr lang="en-US" dirty="0" smtClean="0"/>
              <a:t>Input(s): a function may have zero or more inputs.  The input to </a:t>
            </a:r>
            <a:r>
              <a:rPr lang="en-US" b="1" dirty="0" err="1" smtClean="0">
                <a:solidFill>
                  <a:srgbClr val="FF0000"/>
                </a:solidFill>
              </a:rPr>
              <a:t>func</a:t>
            </a:r>
            <a:r>
              <a:rPr lang="en-US" dirty="0" smtClean="0"/>
              <a:t> is </a:t>
            </a:r>
            <a:r>
              <a:rPr lang="en-US" b="1" dirty="0" smtClean="0">
                <a:solidFill>
                  <a:srgbClr val="C00000"/>
                </a:solidFill>
              </a:rPr>
              <a:t>a.</a:t>
            </a:r>
          </a:p>
          <a:p>
            <a:pPr lvl="1"/>
            <a:r>
              <a:rPr lang="en-US" dirty="0" smtClean="0"/>
              <a:t>Return: a function may return one object to the caller.  </a:t>
            </a:r>
            <a:r>
              <a:rPr lang="en-US" b="1" dirty="0" err="1" smtClean="0">
                <a:solidFill>
                  <a:srgbClr val="FF0000"/>
                </a:solidFill>
              </a:rPr>
              <a:t>func</a:t>
            </a:r>
            <a:r>
              <a:rPr lang="en-US" dirty="0" smtClean="0"/>
              <a:t> returns object </a:t>
            </a:r>
            <a:r>
              <a:rPr lang="en-US" b="1" dirty="0" smtClean="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rgbClr val="C00000"/>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rgbClr val="C00000"/>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8735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Once a function is defined, it can be used by the rest of your program!</a:t>
            </a:r>
          </a:p>
          <a:p>
            <a:r>
              <a:rPr lang="en-US" dirty="0" smtClean="0"/>
              <a:t>The code snippet below calls the function </a:t>
            </a:r>
            <a:r>
              <a:rPr lang="en-US" b="1" dirty="0" err="1" smtClean="0">
                <a:solidFill>
                  <a:srgbClr val="FF0000"/>
                </a:solidFill>
              </a:rPr>
              <a:t>func</a:t>
            </a:r>
            <a:r>
              <a:rPr lang="en-US" dirty="0" smtClean="0"/>
              <a:t> twice, with inputs </a:t>
            </a:r>
            <a:r>
              <a:rPr lang="en-US" b="1" dirty="0" smtClean="0"/>
              <a:t>10</a:t>
            </a:r>
            <a:r>
              <a:rPr lang="en-US" dirty="0" smtClean="0"/>
              <a:t> and </a:t>
            </a:r>
            <a:r>
              <a:rPr lang="en-US" b="1" dirty="0" smtClean="0"/>
              <a:t>20</a:t>
            </a:r>
            <a:r>
              <a:rPr lang="en-US" dirty="0" smtClean="0"/>
              <a:t>.</a:t>
            </a:r>
          </a:p>
          <a:p>
            <a:r>
              <a:rPr lang="en-US" b="1" dirty="0" err="1" smtClean="0">
                <a:solidFill>
                  <a:srgbClr val="FF0000"/>
                </a:solidFill>
              </a:rPr>
              <a:t>func</a:t>
            </a:r>
            <a:r>
              <a:rPr lang="en-US" dirty="0" smtClean="0"/>
              <a:t>(</a:t>
            </a:r>
            <a:r>
              <a:rPr lang="en-US" b="1" dirty="0" smtClean="0"/>
              <a:t>10</a:t>
            </a:r>
            <a:r>
              <a:rPr lang="en-US" dirty="0" smtClean="0"/>
              <a:t>) will return </a:t>
            </a:r>
            <a:r>
              <a:rPr lang="en-US" b="1" dirty="0" smtClean="0"/>
              <a:t>20</a:t>
            </a:r>
            <a:r>
              <a:rPr lang="en-US" dirty="0" smtClean="0"/>
              <a:t>.  This is assigned to the variable x and printed.</a:t>
            </a:r>
          </a:p>
          <a:p>
            <a:r>
              <a:rPr lang="en-US" b="1" dirty="0" err="1" smtClean="0">
                <a:solidFill>
                  <a:srgbClr val="FF0000"/>
                </a:solidFill>
              </a:rPr>
              <a:t>func</a:t>
            </a:r>
            <a:r>
              <a:rPr lang="en-US" dirty="0" smtClean="0"/>
              <a:t>(</a:t>
            </a:r>
            <a:r>
              <a:rPr lang="en-US" b="1" dirty="0" smtClean="0"/>
              <a:t>20</a:t>
            </a:r>
            <a:r>
              <a:rPr lang="en-US" dirty="0" smtClean="0"/>
              <a:t>) will return </a:t>
            </a:r>
            <a:r>
              <a:rPr lang="en-US" b="1" dirty="0" smtClean="0"/>
              <a:t>40</a:t>
            </a:r>
            <a:r>
              <a:rPr lang="en-US" dirty="0" smtClean="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chemeClr val="tx1"/>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accent5">
                              <a:lumMod val="75000"/>
                            </a:schemeClr>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10</a:t>
                      </a:r>
                      <a:r>
                        <a:rPr lang="en-US" sz="1800" dirty="0" smtClean="0">
                          <a:latin typeface="Consolas" panose="020B0609020204030204" pitchFamily="49" charset="0"/>
                          <a:cs typeface="Consolas" panose="020B0609020204030204" pitchFamily="49" charset="0"/>
                        </a:rPr>
                        <a:t>)</a:t>
                      </a:r>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accent5">
                              <a:lumMod val="75000"/>
                            </a:schemeClr>
                          </a:solidFill>
                          <a:latin typeface="Consolas" panose="020B0609020204030204" pitchFamily="49" charset="0"/>
                          <a:cs typeface="Consolas" panose="020B0609020204030204" pitchFamily="49" charset="0"/>
                        </a:rPr>
                        <a:t>y</a:t>
                      </a:r>
                      <a:r>
                        <a:rPr lang="en-US" sz="1800" baseline="0" dirty="0" smtClean="0">
                          <a:latin typeface="Consolas" panose="020B0609020204030204" pitchFamily="49" charset="0"/>
                          <a:cs typeface="Consolas" panose="020B0609020204030204" pitchFamily="49" charset="0"/>
                        </a:rPr>
                        <a:t> = </a:t>
                      </a:r>
                      <a:r>
                        <a:rPr lang="en-US" sz="1800" b="1" baseline="0" dirty="0" err="1" smtClean="0">
                          <a:solidFill>
                            <a:srgbClr val="FF0000"/>
                          </a:solidFill>
                          <a:latin typeface="Consolas" panose="020B0609020204030204" pitchFamily="49" charset="0"/>
                          <a:cs typeface="Consolas" panose="020B0609020204030204" pitchFamily="49" charset="0"/>
                        </a:rPr>
                        <a:t>f</a:t>
                      </a:r>
                      <a:r>
                        <a:rPr lang="en-US" sz="1800" baseline="0" dirty="0" err="1" smtClean="0">
                          <a:solidFill>
                            <a:srgbClr val="FF0000"/>
                          </a:solidFill>
                          <a:latin typeface="Consolas" panose="020B0609020204030204" pitchFamily="49" charset="0"/>
                          <a:cs typeface="Consolas" panose="020B0609020204030204" pitchFamily="49" charset="0"/>
                        </a:rPr>
                        <a:t>unc</a:t>
                      </a:r>
                      <a:r>
                        <a:rPr lang="en-US" sz="1800" baseline="0" dirty="0" smtClean="0">
                          <a:latin typeface="Consolas" panose="020B0609020204030204" pitchFamily="49" charset="0"/>
                          <a:cs typeface="Consolas" panose="020B0609020204030204" pitchFamily="49" charset="0"/>
                        </a:rPr>
                        <a:t>(</a:t>
                      </a:r>
                      <a:r>
                        <a:rPr lang="en-US" sz="1800" baseline="0" dirty="0" smtClean="0">
                          <a:solidFill>
                            <a:schemeClr val="tx1"/>
                          </a:solidFill>
                          <a:latin typeface="Consolas" panose="020B0609020204030204" pitchFamily="49" charset="0"/>
                          <a:cs typeface="Consolas" panose="020B0609020204030204" pitchFamily="49" charset="0"/>
                        </a:rPr>
                        <a:t>20</a:t>
                      </a:r>
                      <a:r>
                        <a:rPr lang="en-US" sz="1800" baseline="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8939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800" dirty="0" err="1" smtClean="0">
                          <a:latin typeface="Consolas" panose="020B0609020204030204" pitchFamily="49" charset="0"/>
                          <a:cs typeface="Consolas" panose="020B0609020204030204" pitchFamily="49" charset="0"/>
                        </a:rPr>
                        <a:t>def</a:t>
                      </a:r>
                      <a:r>
                        <a:rPr lang="en-US" sz="1800" dirty="0" smtClean="0">
                          <a:latin typeface="Consolas" panose="020B0609020204030204" pitchFamily="49" charset="0"/>
                          <a:cs typeface="Consolas" panose="020B0609020204030204" pitchFamily="49" charset="0"/>
                        </a:rPr>
                        <a: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return </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 ** 2</a:t>
                      </a:r>
                    </a:p>
                    <a:p>
                      <a:r>
                        <a:rPr lang="en-US" sz="1800" dirty="0" smtClean="0">
                          <a:latin typeface="Consolas" panose="020B0609020204030204" pitchFamily="49" charset="0"/>
                          <a:cs typeface="Consolas" panose="020B0609020204030204" pitchFamily="49" charset="0"/>
                        </a:rPr>
                        <a:t>	</a:t>
                      </a:r>
                    </a:p>
                    <a:p>
                      <a:r>
                        <a:rPr lang="en-US" sz="1800" dirty="0" smtClean="0">
                          <a:latin typeface="Consolas" panose="020B0609020204030204" pitchFamily="49" charset="0"/>
                          <a:cs typeface="Consolas" panose="020B0609020204030204" pitchFamily="49" charset="0"/>
                        </a:rPr>
                        <a:t>x = input("enter a number: ")</a:t>
                      </a:r>
                    </a:p>
                    <a:p>
                      <a:r>
                        <a:rPr lang="en-US" sz="1800" dirty="0" smtClean="0">
                          <a:latin typeface="Consolas" panose="020B0609020204030204" pitchFamily="49" charset="0"/>
                          <a:cs typeface="Consolas" panose="020B0609020204030204" pitchFamily="49" charset="0"/>
                        </a:rPr>
                        <a:t>print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smtClean="0"/>
              <a:t>Our first function is a simple one.  It will</a:t>
            </a:r>
            <a:br>
              <a:rPr lang="en-US" dirty="0" smtClean="0"/>
            </a:br>
            <a:r>
              <a:rPr lang="en-US" dirty="0" smtClean="0"/>
              <a:t>query the user for a number, and then</a:t>
            </a:r>
            <a:br>
              <a:rPr lang="en-US" dirty="0" smtClean="0"/>
            </a:br>
            <a:r>
              <a:rPr lang="en-US" dirty="0" smtClean="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4951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a:t>
                      </a:r>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a:t>
                      </a:r>
                    </a:p>
                    <a:p>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print "Hello " + </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 " " +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a:t>
                      </a:r>
                    </a:p>
                    <a:p>
                      <a:r>
                        <a:rPr lang="en-US" sz="1600" dirty="0" smtClean="0">
                          <a:latin typeface="Consolas" panose="020B0609020204030204" pitchFamily="49" charset="0"/>
                          <a:cs typeface="Consolas" panose="020B0609020204030204" pitchFamily="49" charset="0"/>
                        </a:rPr>
                        <a:t>first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("first name: ")</a:t>
                      </a:r>
                    </a:p>
                    <a:p>
                      <a:r>
                        <a:rPr lang="en-US" sz="1600" dirty="0" smtClean="0">
                          <a:latin typeface="Consolas" panose="020B0609020204030204" pitchFamily="49" charset="0"/>
                          <a:cs typeface="Consolas" panose="020B0609020204030204" pitchFamily="49" charset="0"/>
                        </a:rPr>
                        <a:t>last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("last name: ")</a:t>
                      </a:r>
                    </a:p>
                    <a:p>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first</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last</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35</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34106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import math</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def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c = </a:t>
                      </a:r>
                      <a:r>
                        <a:rPr lang="en-US" sz="1600" dirty="0" err="1" smtClean="0">
                          <a:latin typeface="Consolas" panose="020B0609020204030204" pitchFamily="49" charset="0"/>
                          <a:cs typeface="Consolas" panose="020B0609020204030204" pitchFamily="49" charset="0"/>
                        </a:rPr>
                        <a:t>math.sqrt</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 2 +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 2)</a:t>
                      </a:r>
                    </a:p>
                    <a:p>
                      <a:r>
                        <a:rPr lang="en-US" sz="1600" dirty="0" smtClean="0">
                          <a:latin typeface="Consolas" panose="020B0609020204030204" pitchFamily="49" charset="0"/>
                          <a:cs typeface="Consolas" panose="020B0609020204030204" pitchFamily="49" charset="0"/>
                        </a:rPr>
                        <a:t>    return </a:t>
                      </a:r>
                      <a:r>
                        <a:rPr lang="en-US" sz="1600" dirty="0" smtClean="0">
                          <a:solidFill>
                            <a:srgbClr val="FFC000"/>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a:t>
                      </a:r>
                    </a:p>
                    <a:p>
                      <a:endParaRPr lang="en-US" sz="1600" dirty="0" smtClean="0">
                        <a:latin typeface="Consolas" panose="020B0609020204030204" pitchFamily="49" charset="0"/>
                        <a:cs typeface="Consolas" panose="020B0609020204030204" pitchFamily="49" charset="0"/>
                      </a:endParaRPr>
                    </a:p>
                    <a:p>
                      <a:r>
                        <a:rPr lang="en-US" sz="1600" dirty="0" err="1" smtClean="0">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 input("enter side a: ")</a:t>
                      </a:r>
                    </a:p>
                    <a:p>
                      <a:r>
                        <a:rPr lang="en-US" sz="1600" dirty="0" err="1" smtClean="0">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 = input("enter side b: ")</a:t>
                      </a:r>
                    </a:p>
                    <a:p>
                      <a:r>
                        <a:rPr lang="en-US" sz="1600" dirty="0" err="1" smtClean="0">
                          <a:solidFill>
                            <a:srgbClr val="FFC000"/>
                          </a:solidFill>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 =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err="1" smtClean="0">
                          <a:solidFill>
                            <a:schemeClr val="tx1"/>
                          </a:solidFill>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a:t>
                      </a:r>
                      <a:r>
                        <a:rPr lang="en-US" sz="1600" dirty="0" err="1" smtClean="0">
                          <a:solidFill>
                            <a:schemeClr val="tx1"/>
                          </a:solidFill>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print "side c is: " + str(</a:t>
                      </a:r>
                      <a:r>
                        <a:rPr lang="en-US" sz="1600" dirty="0" err="1" smtClean="0">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may have as many inputs as you like.  The </a:t>
            </a:r>
            <a:r>
              <a:rPr lang="en-US" dirty="0" err="1" smtClean="0"/>
              <a:t>Pythag</a:t>
            </a:r>
            <a:r>
              <a:rPr lang="en-US" dirty="0" smtClean="0"/>
              <a:t> function has two inputs (two sides of a right triangle).</a:t>
            </a:r>
          </a:p>
          <a:p>
            <a:r>
              <a:rPr lang="en-US" dirty="0" smtClean="0"/>
              <a:t>A function could also have no inputs!</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04849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(1/2)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spTree>
    <p:extLst>
      <p:ext uri="{BB962C8B-B14F-4D97-AF65-F5344CB8AC3E}">
        <p14:creationId xmlns:p14="http://schemas.microsoft.com/office/powerpoint/2010/main" val="20749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4000" dirty="0" smtClean="0"/>
                  <a:t>Write a function with two inputs </a:t>
                </a:r>
                <a:r>
                  <a:rPr lang="en-US" sz="4000" b="1" dirty="0" smtClean="0">
                    <a:solidFill>
                      <a:srgbClr val="0070C0"/>
                    </a:solidFill>
                  </a:rPr>
                  <a:t>ex0(s, e) </a:t>
                </a:r>
                <a:r>
                  <a:rPr lang="en-US" sz="4000" dirty="0" smtClean="0"/>
                  <a:t>which computes the product of all integers between </a:t>
                </a:r>
                <a:r>
                  <a:rPr lang="en-US" sz="4000" b="1" dirty="0" smtClean="0">
                    <a:solidFill>
                      <a:srgbClr val="0070C0"/>
                    </a:solidFill>
                  </a:rPr>
                  <a:t>s</a:t>
                </a:r>
                <a:r>
                  <a:rPr lang="en-US" sz="4000" dirty="0" smtClean="0"/>
                  <a:t> and </a:t>
                </a:r>
                <a:r>
                  <a:rPr lang="en-US" sz="4000" b="1" dirty="0" smtClean="0">
                    <a:solidFill>
                      <a:srgbClr val="0070C0"/>
                    </a:solidFill>
                  </a:rPr>
                  <a:t>e</a:t>
                </a:r>
                <a:r>
                  <a:rPr lang="en-US" sz="4000" dirty="0" smtClean="0"/>
                  <a:t>.  The constraints are as follows.  Return ‘error’ if 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smtClean="0"/>
              </a:p>
              <a:p>
                <a:r>
                  <a:rPr lang="en-US" sz="4000" dirty="0" smtClean="0"/>
                  <a:t>The function should return the answer as a string.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spTree>
    <p:extLst>
      <p:ext uri="{BB962C8B-B14F-4D97-AF65-F5344CB8AC3E}">
        <p14:creationId xmlns:p14="http://schemas.microsoft.com/office/powerpoint/2010/main" val="428706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4655820" cy="4023360"/>
              </a:xfrm>
            </p:spPr>
            <p:txBody>
              <a:bodyPr/>
              <a:lstStyle/>
              <a:p>
                <a:r>
                  <a:rPr lang="en-US" dirty="0" smtClean="0"/>
                  <a:t>Fill in the body of the function </a:t>
                </a:r>
                <a:r>
                  <a:rPr lang="en-US" b="1" dirty="0" smtClean="0">
                    <a:solidFill>
                      <a:srgbClr val="0070C0"/>
                    </a:solidFill>
                  </a:rPr>
                  <a:t>ex1(s, e)</a:t>
                </a:r>
              </a:p>
              <a:p>
                <a:pPr lvl="1"/>
                <a:r>
                  <a:rPr lang="en-US" dirty="0" smtClean="0"/>
                  <a:t>s is the starting integer</a:t>
                </a:r>
              </a:p>
              <a:p>
                <a:pPr lvl="1"/>
                <a:r>
                  <a:rPr lang="en-US" dirty="0" smtClean="0"/>
                  <a:t>e is the ending integer</a:t>
                </a:r>
              </a:p>
              <a:p>
                <a:pPr lvl="1"/>
                <a:r>
                  <a:rPr lang="en-US" dirty="0" smtClean="0"/>
                  <a:t>The function should return the product of all integers s … e, inclusive, as a string.</a:t>
                </a:r>
              </a:p>
              <a:p>
                <a:pPr lvl="1"/>
                <a:r>
                  <a:rPr lang="en-US" dirty="0" smtClean="0"/>
                  <a:t>The function should exit if any of the following are 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smtClean="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smtClean="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501411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What is Python?</a:t>
            </a:r>
            <a:endParaRPr lang="en-US" dirty="0"/>
          </a:p>
        </p:txBody>
      </p:sp>
      <p:sp>
        <p:nvSpPr>
          <p:cNvPr id="3" name="Content Placeholder 2"/>
          <p:cNvSpPr>
            <a:spLocks noGrp="1"/>
          </p:cNvSpPr>
          <p:nvPr>
            <p:ph idx="1"/>
          </p:nvPr>
        </p:nvSpPr>
        <p:spPr/>
        <p:txBody>
          <a:bodyPr/>
          <a:lstStyle/>
          <a:p>
            <a:pPr lvl="1"/>
            <a:r>
              <a:rPr lang="en-US" dirty="0" smtClean="0"/>
              <a:t>Python is a high-level programming language which will allow you to get a lot of work done with few lines of code.  </a:t>
            </a:r>
          </a:p>
          <a:p>
            <a:pPr lvl="1"/>
            <a:r>
              <a:rPr lang="en-US" dirty="0" smtClean="0"/>
              <a:t>It is supported by many modern operating systems (Windows, Mac, Linux, Android, iOS, etc.)</a:t>
            </a:r>
          </a:p>
          <a:p>
            <a:pPr lvl="1"/>
            <a:r>
              <a:rPr lang="en-US" dirty="0" smtClean="0"/>
              <a:t>Since it is an interpreted language, there is no need to compile your code, as you would in C/C++/Java/etc.</a:t>
            </a:r>
          </a:p>
          <a:p>
            <a:pPr lvl="1"/>
            <a:r>
              <a:rPr lang="en-US" dirty="0" smtClean="0"/>
              <a:t>Surprisingly, Python is named not after the snake, but rather after the comedy troupe </a:t>
            </a:r>
            <a:r>
              <a:rPr lang="en-US" b="1" dirty="0" smtClean="0"/>
              <a:t>Monty Python</a:t>
            </a:r>
          </a:p>
          <a:p>
            <a:pPr lvl="2"/>
            <a:endParaRPr lang="en-US" dirty="0" smtClean="0"/>
          </a:p>
          <a:p>
            <a:pPr lvl="1"/>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350577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ex1(s, e):</a:t>
                      </a:r>
                    </a:p>
                    <a:p>
                      <a:r>
                        <a:rPr lang="en-US" sz="1400" dirty="0" smtClean="0">
                          <a:latin typeface="Consolas" panose="020B0609020204030204" pitchFamily="49" charset="0"/>
                          <a:cs typeface="Consolas" panose="020B0609020204030204" pitchFamily="49" charset="0"/>
                        </a:rPr>
                        <a:t>    if s &lt;= 0 or e &gt; 100 or s &gt; e:</a:t>
                      </a:r>
                    </a:p>
                    <a:p>
                      <a:r>
                        <a:rPr lang="en-US" sz="1400" dirty="0" smtClean="0">
                          <a:latin typeface="Consolas" panose="020B0609020204030204" pitchFamily="49" charset="0"/>
                          <a:cs typeface="Consolas" panose="020B0609020204030204" pitchFamily="49" charset="0"/>
                        </a:rPr>
                        <a:t>        print ‘constraints:</a:t>
                      </a:r>
                      <a:r>
                        <a:rPr lang="en-US" sz="1400" baseline="0" dirty="0" smtClean="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s&gt;0, e&lt;=100, s&lt;e'</a:t>
                      </a:r>
                    </a:p>
                    <a:p>
                      <a:r>
                        <a:rPr lang="en-US" sz="1400" baseline="0" dirty="0" smtClean="0">
                          <a:latin typeface="Consolas" panose="020B0609020204030204" pitchFamily="49" charset="0"/>
                          <a:cs typeface="Consolas" panose="020B0609020204030204" pitchFamily="49" charset="0"/>
                        </a:rPr>
                        <a:t>        return </a:t>
                      </a:r>
                      <a:r>
                        <a:rPr lang="en-US" sz="1400" dirty="0" smtClean="0">
                          <a:latin typeface="Consolas" panose="020B0609020204030204" pitchFamily="49" charset="0"/>
                          <a:cs typeface="Consolas" panose="020B0609020204030204" pitchFamily="49" charset="0"/>
                        </a:rPr>
                        <a:t>'</a:t>
                      </a:r>
                      <a:r>
                        <a:rPr lang="en-US" sz="1400" baseline="0" dirty="0" smtClean="0">
                          <a:latin typeface="Consolas" panose="020B0609020204030204" pitchFamily="49" charset="0"/>
                          <a:cs typeface="Consolas" panose="020B0609020204030204" pitchFamily="49" charset="0"/>
                        </a:rPr>
                        <a:t>error!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product = 1</a:t>
                      </a:r>
                    </a:p>
                    <a:p>
                      <a:r>
                        <a:rPr lang="en-US" sz="1400" dirty="0" smtClean="0">
                          <a:latin typeface="Consolas" panose="020B0609020204030204" pitchFamily="49" charset="0"/>
                          <a:cs typeface="Consolas" panose="020B0609020204030204" pitchFamily="49" charset="0"/>
                        </a:rPr>
                        <a:t>    for </a:t>
                      </a:r>
                      <a:r>
                        <a:rPr lang="en-US" sz="1400" dirty="0" err="1" smtClean="0">
                          <a:latin typeface="Consolas" panose="020B0609020204030204" pitchFamily="49" charset="0"/>
                          <a:cs typeface="Consolas" panose="020B0609020204030204" pitchFamily="49" charset="0"/>
                        </a:rPr>
                        <a:t>i</a:t>
                      </a:r>
                      <a:r>
                        <a:rPr lang="en-US" sz="1400" dirty="0" smtClean="0">
                          <a:latin typeface="Consolas" panose="020B0609020204030204" pitchFamily="49" charset="0"/>
                          <a:cs typeface="Consolas" panose="020B0609020204030204" pitchFamily="49" charset="0"/>
                        </a:rPr>
                        <a:t> in range(s, e + 1):</a:t>
                      </a:r>
                    </a:p>
                    <a:p>
                      <a:r>
                        <a:rPr lang="en-US" sz="1400" dirty="0" smtClean="0">
                          <a:latin typeface="Consolas" panose="020B0609020204030204" pitchFamily="49" charset="0"/>
                          <a:cs typeface="Consolas" panose="020B0609020204030204" pitchFamily="49" charset="0"/>
                        </a:rPr>
                        <a:t>        product *= </a:t>
                      </a:r>
                      <a:r>
                        <a:rPr lang="en-US" sz="1400" dirty="0" err="1" smtClean="0">
                          <a:latin typeface="Consolas" panose="020B0609020204030204" pitchFamily="49" charset="0"/>
                          <a:cs typeface="Consolas" panose="020B0609020204030204" pitchFamily="49" charset="0"/>
                        </a:rPr>
                        <a:t>i</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str(product)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79557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p:txBody>
          <a:bodyPr>
            <a:noAutofit/>
          </a:bodyPr>
          <a:lstStyle/>
          <a:p>
            <a:r>
              <a:rPr lang="en-US" sz="3600" dirty="0" smtClean="0"/>
              <a:t>Write a function with one input </a:t>
            </a:r>
            <a:r>
              <a:rPr lang="en-US" sz="3600" b="1" dirty="0" smtClean="0">
                <a:solidFill>
                  <a:srgbClr val="0070C0"/>
                </a:solidFill>
              </a:rPr>
              <a:t>ex2(word)</a:t>
            </a:r>
            <a:r>
              <a:rPr lang="en-US" sz="3600" dirty="0" smtClean="0"/>
              <a:t> where word can be any string.</a:t>
            </a:r>
          </a:p>
          <a:p>
            <a:r>
              <a:rPr lang="en-US" sz="3600" dirty="0" smtClean="0"/>
              <a:t>This function should print the number of vowels in the word.  It does not need to return anything.</a:t>
            </a:r>
          </a:p>
          <a:p>
            <a:r>
              <a:rPr lang="en-US" sz="3600" dirty="0" smtClean="0"/>
              <a:t>Hint: use the </a:t>
            </a:r>
            <a:r>
              <a:rPr lang="en-US" sz="3600" b="1" dirty="0" smtClean="0">
                <a:solidFill>
                  <a:srgbClr val="0070C0"/>
                </a:solidFill>
              </a:rPr>
              <a:t>containment operator </a:t>
            </a:r>
            <a:r>
              <a:rPr lang="en-US" sz="3600" dirty="0" smtClean="0"/>
              <a:t>to help find vowels.</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spTree>
    <p:extLst>
      <p:ext uri="{BB962C8B-B14F-4D97-AF65-F5344CB8AC3E}">
        <p14:creationId xmlns:p14="http://schemas.microsoft.com/office/powerpoint/2010/main" val="107213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Remember that the function </a:t>
            </a:r>
            <a:r>
              <a:rPr lang="en-US" b="1" dirty="0" smtClean="0">
                <a:solidFill>
                  <a:srgbClr val="0070C0"/>
                </a:solidFill>
              </a:rPr>
              <a:t>ex2(word)</a:t>
            </a:r>
            <a:r>
              <a:rPr lang="en-US" dirty="0" smtClean="0"/>
              <a:t> should compute the number of vowels in </a:t>
            </a:r>
            <a:r>
              <a:rPr lang="en-US" b="1" dirty="0" smtClean="0">
                <a:solidFill>
                  <a:srgbClr val="0070C0"/>
                </a:solidFill>
              </a:rPr>
              <a:t>word</a:t>
            </a:r>
            <a:r>
              <a:rPr lang="en-US" dirty="0" smtClean="0"/>
              <a:t>, and print this to the user.</a:t>
            </a:r>
          </a:p>
          <a:p>
            <a:r>
              <a:rPr lang="en-US" dirty="0" smtClean="0"/>
              <a:t>No return is necessary.</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(word):</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a:t>
                      </a:r>
                    </a:p>
                    <a:p>
                      <a:endParaRPr lang="en-US" sz="1400" dirty="0" smtClean="0">
                        <a:latin typeface="Consolas" panose="020B0609020204030204" pitchFamily="49" charset="0"/>
                        <a:cs typeface="Consolas" panose="020B0609020204030204" pitchFamily="49" charset="0"/>
                      </a:endParaRPr>
                    </a:p>
                    <a:p>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88547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ex2(word):</a:t>
                      </a:r>
                    </a:p>
                    <a:p>
                      <a:r>
                        <a:rPr lang="en-US" sz="1400" dirty="0" smtClean="0">
                          <a:latin typeface="Consolas" panose="020B0609020204030204" pitchFamily="49" charset="0"/>
                          <a:cs typeface="Consolas" panose="020B0609020204030204" pitchFamily="49" charset="0"/>
                        </a:rPr>
                        <a:t>    vowels = 0</a:t>
                      </a:r>
                    </a:p>
                    <a:p>
                      <a:r>
                        <a:rPr lang="en-US" sz="1400" dirty="0" smtClean="0">
                          <a:latin typeface="Consolas" panose="020B0609020204030204" pitchFamily="49" charset="0"/>
                          <a:cs typeface="Consolas" panose="020B0609020204030204" pitchFamily="49" charset="0"/>
                        </a:rPr>
                        <a:t>    for letter in </a:t>
                      </a:r>
                      <a:r>
                        <a:rPr lang="en-US" sz="1400" dirty="0" err="1" smtClean="0">
                          <a:latin typeface="Consolas" panose="020B0609020204030204" pitchFamily="49" charset="0"/>
                          <a:cs typeface="Consolas" panose="020B0609020204030204" pitchFamily="49" charset="0"/>
                        </a:rPr>
                        <a:t>word.lower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if letter in '</a:t>
                      </a:r>
                      <a:r>
                        <a:rPr lang="en-US" sz="1400" dirty="0" err="1" smtClean="0">
                          <a:latin typeface="Consolas" panose="020B0609020204030204" pitchFamily="49" charset="0"/>
                          <a:cs typeface="Consolas" panose="020B0609020204030204" pitchFamily="49" charset="0"/>
                        </a:rPr>
                        <a:t>aeiou</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vowels += 1</a:t>
                      </a:r>
                    </a:p>
                    <a:p>
                      <a:r>
                        <a:rPr lang="en-US" sz="1400" dirty="0" smtClean="0">
                          <a:latin typeface="Consolas" panose="020B0609020204030204" pitchFamily="49" charset="0"/>
                          <a:cs typeface="Consolas" panose="020B0609020204030204" pitchFamily="49" charset="0"/>
                        </a:rPr>
                        <a:t>    print word + ' has ' + str(vowels) + \</a:t>
                      </a:r>
                    </a:p>
                    <a:p>
                      <a:r>
                        <a:rPr lang="en-US" sz="1400" dirty="0" smtClean="0">
                          <a:latin typeface="Consolas" panose="020B0609020204030204" pitchFamily="49" charset="0"/>
                          <a:cs typeface="Consolas" panose="020B0609020204030204" pitchFamily="49" charset="0"/>
                        </a:rPr>
                        <a:t>    ' vowels'</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ex2(</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288674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Structures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463544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Data Structures</a:t>
            </a:r>
            <a:endParaRPr lang="en-US" dirty="0"/>
          </a:p>
        </p:txBody>
      </p:sp>
      <p:sp>
        <p:nvSpPr>
          <p:cNvPr id="5" name="Content Placeholder 4"/>
          <p:cNvSpPr>
            <a:spLocks noGrp="1"/>
          </p:cNvSpPr>
          <p:nvPr>
            <p:ph idx="1"/>
          </p:nvPr>
        </p:nvSpPr>
        <p:spPr/>
        <p:txBody>
          <a:bodyPr/>
          <a:lstStyle/>
          <a:p>
            <a:pPr lvl="1"/>
            <a:r>
              <a:rPr lang="en-US" dirty="0" smtClean="0"/>
              <a:t>Data structures are methods of organizing data within a programming language.  Each data structure has benefits and drawbacks.  Many are beyond the scope of this course.  We will be focusing on the python </a:t>
            </a:r>
            <a:r>
              <a:rPr lang="en-US" b="1" dirty="0" smtClean="0">
                <a:solidFill>
                  <a:srgbClr val="0070C0"/>
                </a:solidFill>
              </a:rPr>
              <a:t>list</a:t>
            </a:r>
            <a:r>
              <a:rPr lang="en-US" dirty="0" smtClean="0"/>
              <a:t> (array) and </a:t>
            </a:r>
            <a:r>
              <a:rPr lang="en-US" b="1" dirty="0" smtClean="0">
                <a:solidFill>
                  <a:srgbClr val="0070C0"/>
                </a:solidFill>
              </a:rPr>
              <a:t>dictionary</a:t>
            </a:r>
            <a:r>
              <a:rPr lang="en-US" dirty="0" smtClean="0"/>
              <a:t> (</a:t>
            </a:r>
            <a:r>
              <a:rPr lang="en-US" dirty="0" err="1" smtClean="0"/>
              <a:t>hashmap</a:t>
            </a:r>
            <a:r>
              <a:rPr lang="en-US" dirty="0" smtClean="0"/>
              <a:t>).</a:t>
            </a:r>
          </a:p>
          <a:p>
            <a:pPr lvl="1"/>
            <a:r>
              <a:rPr lang="en-US" dirty="0" smtClean="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smtClean="0"/>
              <a:t>list (array)</a:t>
            </a:r>
            <a:endParaRPr lang="en-US" dirty="0"/>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smtClean="0"/>
              <a:t>linked list</a:t>
            </a:r>
            <a:endParaRPr lang="en-US" dirty="0"/>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smtClean="0"/>
              <a:t>tree</a:t>
            </a:r>
            <a:endParaRPr lang="en-US" dirty="0"/>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smtClean="0"/>
              <a:t>dictionary</a:t>
            </a:r>
            <a:endParaRPr lang="en-US" dirty="0"/>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5704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The most common data structure in Python is a comma-separated </a:t>
            </a:r>
            <a:r>
              <a:rPr lang="en-US" b="1" dirty="0" smtClean="0">
                <a:solidFill>
                  <a:srgbClr val="0070C0"/>
                </a:solidFill>
              </a:rPr>
              <a:t>list</a:t>
            </a:r>
            <a:r>
              <a:rPr lang="en-US" dirty="0" smtClean="0"/>
              <a:t> of items.  A list is contained within </a:t>
            </a:r>
            <a:r>
              <a:rPr lang="en-US" b="1" dirty="0" smtClean="0">
                <a:solidFill>
                  <a:srgbClr val="0070C0"/>
                </a:solidFill>
              </a:rPr>
              <a:t>square brackets</a:t>
            </a:r>
            <a:r>
              <a:rPr lang="en-US" dirty="0" smtClean="0"/>
              <a:t>.</a:t>
            </a:r>
          </a:p>
          <a:p>
            <a:r>
              <a:rPr lang="en-US" dirty="0" smtClean="0"/>
              <a:t>Lists can be indexed, assigned or sliced using notation similar to MATLAB (although </a:t>
            </a:r>
            <a:r>
              <a:rPr lang="en-US" b="1" dirty="0" smtClean="0">
                <a:solidFill>
                  <a:srgbClr val="0070C0"/>
                </a:solidFill>
              </a:rPr>
              <a:t>zero-based</a:t>
            </a:r>
            <a:r>
              <a:rPr lang="en-US" dirty="0" smtClean="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baseline="0" dirty="0" smtClean="0">
                          <a:latin typeface="Consolas" panose="020B0609020204030204" pitchFamily="49" charset="0"/>
                          <a:cs typeface="Consolas" panose="020B0609020204030204" pitchFamily="49" charset="0"/>
                        </a:rPr>
                        <a:t>employees = [“Fry”, “Bender”, “</a:t>
                      </a:r>
                      <a:r>
                        <a:rPr lang="en-US" sz="1800" baseline="0" dirty="0" err="1" smtClean="0">
                          <a:latin typeface="Consolas" panose="020B0609020204030204" pitchFamily="49" charset="0"/>
                          <a:cs typeface="Consolas" panose="020B0609020204030204" pitchFamily="49" charset="0"/>
                        </a:rPr>
                        <a:t>Zoidberg</a:t>
                      </a:r>
                      <a:r>
                        <a:rPr lang="en-US" sz="1800" baseline="0" dirty="0" smtClean="0">
                          <a:latin typeface="Consolas" panose="020B0609020204030204" pitchFamily="49" charset="0"/>
                          <a:cs typeface="Consolas" panose="020B0609020204030204" pitchFamily="49" charset="0"/>
                        </a:rPr>
                        <a:t>”, “</a:t>
                      </a:r>
                      <a:r>
                        <a:rPr lang="en-US" sz="1800" baseline="0" dirty="0" err="1" smtClean="0">
                          <a:latin typeface="Consolas" panose="020B0609020204030204" pitchFamily="49" charset="0"/>
                          <a:cs typeface="Consolas" panose="020B0609020204030204" pitchFamily="49" charset="0"/>
                        </a:rPr>
                        <a:t>Leela</a:t>
                      </a:r>
                      <a:r>
                        <a:rPr lang="en-US" sz="1800" baseline="0" dirty="0" smtClean="0">
                          <a:latin typeface="Consolas" panose="020B0609020204030204" pitchFamily="49" charset="0"/>
                          <a:cs typeface="Consolas" panose="020B0609020204030204" pitchFamily="49" charset="0"/>
                        </a:rPr>
                        <a:t>”]</a:t>
                      </a:r>
                    </a:p>
                    <a:p>
                      <a:endParaRPr lang="en-US" sz="1800" baseline="0" dirty="0" smtClean="0">
                        <a:latin typeface="Consolas" panose="020B0609020204030204" pitchFamily="49" charset="0"/>
                        <a:cs typeface="Consolas" panose="020B0609020204030204" pitchFamily="49" charset="0"/>
                      </a:endParaRPr>
                    </a:p>
                    <a:p>
                      <a:r>
                        <a:rPr lang="en-US" sz="1800" baseline="0" dirty="0" err="1" smtClean="0">
                          <a:latin typeface="Consolas" panose="020B0609020204030204" pitchFamily="49" charset="0"/>
                          <a:cs typeface="Consolas" panose="020B0609020204030204" pitchFamily="49" charset="0"/>
                        </a:rPr>
                        <a:t>test_scores</a:t>
                      </a:r>
                      <a:r>
                        <a:rPr lang="en-US" sz="1800" baseline="0" dirty="0" smtClean="0">
                          <a:latin typeface="Consolas" panose="020B0609020204030204" pitchFamily="49" charset="0"/>
                          <a:cs typeface="Consolas" panose="020B0609020204030204" pitchFamily="49" charset="0"/>
                        </a:rPr>
                        <a:t> = [93.5, 88.3, 91.6]</a:t>
                      </a:r>
                    </a:p>
                    <a:p>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a:t>
                      </a:r>
                      <a:r>
                        <a:rPr lang="en-US" sz="1800" baseline="0" dirty="0" smtClean="0">
                          <a:latin typeface="Consolas" panose="020B0609020204030204" pitchFamily="49" charset="0"/>
                          <a:cs typeface="Consolas" panose="020B0609020204030204" pitchFamily="49" charset="0"/>
                        </a:rPr>
                        <a:t> = [] </a:t>
                      </a:r>
                      <a:r>
                        <a:rPr lang="en-US" sz="1800" baseline="0" dirty="0" smtClean="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teams = [[“Emily”, “Will”]</a:t>
                      </a:r>
                      <a:r>
                        <a:rPr lang="en-US" sz="1800" baseline="0" dirty="0" smtClean="0">
                          <a:latin typeface="Consolas" panose="020B0609020204030204" pitchFamily="49" charset="0"/>
                          <a:cs typeface="Consolas" panose="020B0609020204030204" pitchFamily="49" charset="0"/>
                        </a:rPr>
                        <a:t>, [“Chris”, “Dan”]] </a:t>
                      </a:r>
                      <a:r>
                        <a:rPr lang="en-US" sz="1800" baseline="0" dirty="0" smtClean="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Student = [“Jon”, 15, 97.9,</a:t>
                      </a:r>
                      <a:r>
                        <a:rPr lang="en-US" sz="1800" baseline="0" dirty="0" smtClean="0">
                          <a:latin typeface="Consolas" panose="020B0609020204030204" pitchFamily="49" charset="0"/>
                          <a:cs typeface="Consolas" panose="020B0609020204030204" pitchFamily="49" charset="0"/>
                        </a:rPr>
                        <a:t> True] </a:t>
                      </a:r>
                      <a:r>
                        <a:rPr lang="en-US" sz="1800" baseline="0" dirty="0" smtClean="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46</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1134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accessing and modifying</a:t>
            </a:r>
            <a:endParaRPr lang="en-US" dirty="0"/>
          </a:p>
        </p:txBody>
      </p:sp>
      <p:sp>
        <p:nvSpPr>
          <p:cNvPr id="3" name="Content Placeholder 2"/>
          <p:cNvSpPr>
            <a:spLocks noGrp="1"/>
          </p:cNvSpPr>
          <p:nvPr>
            <p:ph idx="1"/>
          </p:nvPr>
        </p:nvSpPr>
        <p:spPr/>
        <p:txBody>
          <a:bodyPr/>
          <a:lstStyle/>
          <a:p>
            <a:pPr lvl="1"/>
            <a:r>
              <a:rPr lang="en-US" dirty="0" smtClean="0"/>
              <a:t>Lists can be accessed and modified in python using square brackets.</a:t>
            </a:r>
          </a:p>
          <a:p>
            <a:pPr lvl="1"/>
            <a:r>
              <a:rPr lang="en-US" dirty="0" smtClean="0"/>
              <a:t>Similar to many other programming languages, indexing in python begins with 0.</a:t>
            </a:r>
          </a:p>
          <a:p>
            <a:pPr lvl="1"/>
            <a:r>
              <a:rPr lang="en-US" dirty="0" smtClean="0"/>
              <a:t>Negative indices can be used to access a list beginning with the last element.</a:t>
            </a:r>
          </a:p>
          <a:p>
            <a:pPr lvl="1"/>
            <a:r>
              <a:rPr lang="en-US" dirty="0" smtClean="0"/>
              <a:t>The index used must be within the list.  In the below examples, accessing a[5]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a[0]</a:t>
                      </a:r>
                    </a:p>
                    <a:p>
                      <a:r>
                        <a:rPr lang="en-US" sz="1600" dirty="0" smtClean="0">
                          <a:latin typeface="Consolas" panose="020B0609020204030204" pitchFamily="49" charset="0"/>
                          <a:cs typeface="Consolas" panose="020B0609020204030204" pitchFamily="49" charset="0"/>
                        </a:rPr>
                        <a:t>5</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a[-1]</a:t>
                      </a:r>
                    </a:p>
                    <a:p>
                      <a:r>
                        <a:rPr lang="en-US" sz="1600" dirty="0" smtClean="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a[0] = 100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a[-1] = 200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47</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6982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slicing </a:t>
            </a:r>
            <a:endParaRPr lang="en-US" dirty="0"/>
          </a:p>
        </p:txBody>
      </p:sp>
      <p:sp>
        <p:nvSpPr>
          <p:cNvPr id="3" name="Content Placeholder 2"/>
          <p:cNvSpPr>
            <a:spLocks noGrp="1"/>
          </p:cNvSpPr>
          <p:nvPr>
            <p:ph idx="1"/>
          </p:nvPr>
        </p:nvSpPr>
        <p:spPr/>
        <p:txBody>
          <a:bodyPr/>
          <a:lstStyle/>
          <a:p>
            <a:pPr lvl="1"/>
            <a:r>
              <a:rPr lang="en-US" dirty="0" smtClean="0"/>
              <a:t>To access multiple elements simultaneously, the list can be sliced, also using square brackets.</a:t>
            </a:r>
          </a:p>
          <a:p>
            <a:pPr lvl="1"/>
            <a:r>
              <a:rPr lang="en-US" dirty="0" smtClean="0"/>
              <a:t>Slicing can also be used to split a list into two parts, or to make a copy of a list.</a:t>
            </a:r>
          </a:p>
          <a:p>
            <a:pPr lvl="1"/>
            <a:r>
              <a:rPr lang="en-US" dirty="0" smtClean="0"/>
              <a:t>As with the range() function, a[</a:t>
            </a:r>
            <a:r>
              <a:rPr lang="en-US" dirty="0" err="1" smtClean="0"/>
              <a:t>m:n</a:t>
            </a:r>
            <a:r>
              <a:rPr lang="en-US" dirty="0" smtClean="0"/>
              <a:t>] will contain a[m], a[m+1], …, a[n-1] but </a:t>
            </a:r>
            <a:r>
              <a:rPr lang="en-US" b="1" u="sng" dirty="0" smtClean="0"/>
              <a:t>not</a:t>
            </a:r>
            <a:r>
              <a:rPr lang="en-US" dirty="0" smtClean="0"/>
              <a:t> a[n]</a:t>
            </a:r>
          </a:p>
          <a:p>
            <a:pPr lvl="1"/>
            <a:r>
              <a:rPr lang="en-US" dirty="0" smtClean="0"/>
              <a:t>If the first argument is omitted, it defaults to 0.</a:t>
            </a:r>
          </a:p>
          <a:p>
            <a:pPr lvl="1"/>
            <a:r>
              <a:rPr lang="en-US" dirty="0" smtClean="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a[1:3]</a:t>
                      </a:r>
                    </a:p>
                    <a:p>
                      <a:r>
                        <a:rPr lang="en-US" sz="1600" dirty="0" smtClean="0">
                          <a:latin typeface="Consolas" panose="020B0609020204030204" pitchFamily="49" charset="0"/>
                          <a:cs typeface="Consolas" panose="020B0609020204030204" pitchFamily="49" charset="0"/>
                        </a:rPr>
                        <a:t>[3, -2]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 7, 0]</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left = a[:3]</a:t>
                      </a:r>
                    </a:p>
                    <a:p>
                      <a:r>
                        <a:rPr lang="en-US" sz="1800" dirty="0" smtClean="0">
                          <a:latin typeface="Consolas" panose="020B0609020204030204" pitchFamily="49" charset="0"/>
                          <a:cs typeface="Consolas" panose="020B0609020204030204" pitchFamily="49" charset="0"/>
                        </a:rPr>
                        <a:t>&gt;&gt;&gt; right = a[3:]</a:t>
                      </a:r>
                    </a:p>
                    <a:p>
                      <a:r>
                        <a:rPr lang="en-US" sz="1800" dirty="0" smtClean="0">
                          <a:latin typeface="Consolas" panose="020B0609020204030204" pitchFamily="49" charset="0"/>
                          <a:cs typeface="Consolas" panose="020B0609020204030204" pitchFamily="49" charset="0"/>
                        </a:rPr>
                        <a:t>&gt;&gt;&gt; print left, right</a:t>
                      </a:r>
                    </a:p>
                    <a:p>
                      <a:r>
                        <a:rPr lang="en-US" sz="1800" dirty="0" smtClean="0">
                          <a:latin typeface="Consolas" panose="020B0609020204030204" pitchFamily="49" charset="0"/>
                          <a:cs typeface="Consolas" panose="020B0609020204030204" pitchFamily="49" charset="0"/>
                        </a:rPr>
                        <a:t>[5, 3, -2], [7,</a:t>
                      </a:r>
                      <a:r>
                        <a:rPr lang="en-US" sz="1800" baseline="0" dirty="0" smtClean="0">
                          <a:latin typeface="Consolas" panose="020B0609020204030204" pitchFamily="49" charset="0"/>
                          <a:cs typeface="Consolas" panose="020B0609020204030204" pitchFamily="49" charset="0"/>
                        </a:rPr>
                        <a:t> 0]</a:t>
                      </a:r>
                    </a:p>
                    <a:p>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48</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52867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slice to copy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dirty="0" smtClean="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smtClean="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onsolas" panose="020B0609020204030204" pitchFamily="49" charset="0"/>
                          <a:cs typeface="Consolas" panose="020B0609020204030204" pitchFamily="49" charset="0"/>
                        </a:rPr>
                        <a:t>&gt;&gt;&gt; b = a[:]</a:t>
                      </a: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b[0] = 6</a:t>
                      </a: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a:t>
                      </a:r>
                      <a:r>
                        <a:rPr lang="en-US" sz="1400" dirty="0" smtClean="0">
                          <a:solidFill>
                            <a:srgbClr val="FFFF00"/>
                          </a:solidFill>
                          <a:latin typeface="Consolas" panose="020B0609020204030204" pitchFamily="49" charset="0"/>
                          <a:cs typeface="Consolas" panose="020B0609020204030204" pitchFamily="49" charset="0"/>
                        </a:rPr>
                        <a:t>6</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5</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baseline="0" dirty="0" smtClean="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smtClean="0">
                          <a:latin typeface="Consolas" panose="020B0609020204030204" pitchFamily="49" charset="0"/>
                          <a:cs typeface="Consolas" panose="020B0609020204030204" pitchFamily="49" charset="0"/>
                        </a:rPr>
                        <a:t>&gt;&gt;&gt; a = [5, 3, -2, 7, 0]</a:t>
                      </a:r>
                    </a:p>
                    <a:p>
                      <a:r>
                        <a:rPr lang="en-US" sz="1400" baseline="0" dirty="0" smtClean="0">
                          <a:latin typeface="Consolas" panose="020B0609020204030204" pitchFamily="49" charset="0"/>
                          <a:cs typeface="Consolas" panose="020B0609020204030204" pitchFamily="49" charset="0"/>
                        </a:rPr>
                        <a:t>&gt;&gt;&gt; b = a</a:t>
                      </a: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b[0] = 6</a:t>
                      </a: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smtClean="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49</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9911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Why use Python?</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Because it is supported by so many platforms, your code will not be limited to just your machine, or even just your operating system!</a:t>
            </a:r>
          </a:p>
          <a:p>
            <a:pPr lvl="1"/>
            <a:r>
              <a:rPr lang="en-US" dirty="0" smtClean="0"/>
              <a:t>It’s free!!</a:t>
            </a:r>
          </a:p>
          <a:p>
            <a:pPr lvl="1"/>
            <a:r>
              <a:rPr lang="en-US" dirty="0" smtClean="0"/>
              <a:t>There is already massive support for python in the </a:t>
            </a:r>
            <a:br>
              <a:rPr lang="en-US" dirty="0" smtClean="0"/>
            </a:br>
            <a:r>
              <a:rPr lang="en-US" dirty="0" smtClean="0"/>
              <a:t>form of third-party libraries.  These will help you do things like:</a:t>
            </a:r>
          </a:p>
          <a:p>
            <a:pPr lvl="2"/>
            <a:r>
              <a:rPr lang="en-US" dirty="0" smtClean="0"/>
              <a:t>Develop a game using </a:t>
            </a:r>
            <a:r>
              <a:rPr lang="en-US" dirty="0" err="1" smtClean="0">
                <a:hlinkClick r:id="rId2"/>
              </a:rPr>
              <a:t>PyGame</a:t>
            </a:r>
            <a:endParaRPr lang="en-US" dirty="0" smtClean="0"/>
          </a:p>
          <a:p>
            <a:pPr lvl="2"/>
            <a:r>
              <a:rPr lang="en-US" dirty="0" smtClean="0"/>
              <a:t>Make really cool plots for your conference paper using </a:t>
            </a:r>
            <a:r>
              <a:rPr lang="en-US" dirty="0" smtClean="0">
                <a:hlinkClick r:id="rId3"/>
              </a:rPr>
              <a:t>matplotlib</a:t>
            </a:r>
            <a:endParaRPr lang="en-US" dirty="0" smtClean="0"/>
          </a:p>
          <a:p>
            <a:pPr lvl="2"/>
            <a:r>
              <a:rPr lang="en-US" dirty="0" smtClean="0"/>
              <a:t>Build a graphical user interface (GUI) using </a:t>
            </a:r>
            <a:r>
              <a:rPr lang="en-US" dirty="0" err="1" smtClean="0">
                <a:hlinkClick r:id="rId4"/>
              </a:rPr>
              <a:t>PyQt</a:t>
            </a:r>
            <a:endParaRPr lang="en-US" dirty="0" smtClean="0"/>
          </a:p>
          <a:p>
            <a:pPr lvl="2"/>
            <a:r>
              <a:rPr lang="en-US" dirty="0" smtClean="0"/>
              <a:t>Scientific computing using </a:t>
            </a:r>
            <a:r>
              <a:rPr lang="en-US" dirty="0" err="1" smtClean="0">
                <a:hlinkClick r:id="rId5"/>
              </a:rPr>
              <a:t>NumPy</a:t>
            </a:r>
            <a:endParaRPr lang="en-US" dirty="0" smtClean="0"/>
          </a:p>
          <a:p>
            <a:pPr lvl="2"/>
            <a:r>
              <a:rPr lang="en-US" dirty="0" smtClean="0"/>
              <a:t>Web development using </a:t>
            </a:r>
            <a:r>
              <a:rPr lang="en-US" dirty="0" smtClean="0">
                <a:hlinkClick r:id="rId6"/>
              </a:rPr>
              <a:t>Django</a:t>
            </a:r>
            <a:endParaRPr lang="en-US" dirty="0" smtClean="0"/>
          </a:p>
          <a:p>
            <a:pPr lvl="2"/>
            <a:r>
              <a:rPr lang="en-US" dirty="0" smtClean="0"/>
              <a:t>The list goes on…</a:t>
            </a:r>
          </a:p>
          <a:p>
            <a:pPr lvl="1"/>
            <a:r>
              <a:rPr lang="en-US" dirty="0" smtClean="0"/>
              <a:t>Python’s flexibility allows you to be massively</a:t>
            </a:r>
            <a:br>
              <a:rPr lang="en-US" dirty="0" smtClean="0"/>
            </a:br>
            <a:r>
              <a:rPr lang="en-US" dirty="0" smtClean="0"/>
              <a:t>productive without writing too many lines of code.</a:t>
            </a:r>
          </a:p>
          <a:p>
            <a:pPr lvl="1"/>
            <a:r>
              <a:rPr lang="en-US" dirty="0" smtClean="0"/>
              <a:t>Python bindings are available for many popular</a:t>
            </a:r>
            <a:br>
              <a:rPr lang="en-US" dirty="0" smtClean="0"/>
            </a:br>
            <a:r>
              <a:rPr lang="en-US" dirty="0" smtClean="0"/>
              <a:t>APIs: Google services, Amazon AWS, etc.</a:t>
            </a:r>
          </a:p>
          <a:p>
            <a:pPr lvl="1"/>
            <a:endParaRPr lang="en-US" dirty="0" smtClean="0"/>
          </a:p>
          <a:p>
            <a:pPr lvl="2"/>
            <a:endParaRPr lang="en-US" dirty="0" smtClean="0"/>
          </a:p>
          <a:p>
            <a:pPr lvl="2"/>
            <a:endParaRPr lang="en-US" dirty="0" smtClean="0"/>
          </a:p>
          <a:p>
            <a:pPr lvl="2"/>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4668597"/>
            <a:ext cx="2743200" cy="1245870"/>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5629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 – routines</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Lists have a number of useful methods.  A method is a function which can be called on any list object.  For a complete listing of list’s methods, please see this page: </a:t>
            </a:r>
            <a:r>
              <a:rPr lang="en-US" dirty="0">
                <a:hlinkClick r:id="rId2"/>
              </a:rPr>
              <a:t>https://</a:t>
            </a:r>
            <a:r>
              <a:rPr lang="en-US" dirty="0" smtClean="0">
                <a:hlinkClick r:id="rId2"/>
              </a:rPr>
              <a:t>docs.python.org/2/tutorial/datastructures.html#more-on-lists</a:t>
            </a:r>
            <a:r>
              <a:rPr lang="en-US" dirty="0" smtClean="0"/>
              <a:t>.</a:t>
            </a:r>
          </a:p>
          <a:p>
            <a:r>
              <a:rPr lang="en-US" dirty="0" smtClean="0"/>
              <a:t>Syntax for calling </a:t>
            </a:r>
            <a:r>
              <a:rPr lang="en-US" b="1" dirty="0" smtClean="0">
                <a:solidFill>
                  <a:srgbClr val="0070C0"/>
                </a:solidFill>
              </a:rPr>
              <a:t>method sort()</a:t>
            </a:r>
            <a:r>
              <a:rPr lang="en-US" dirty="0" smtClean="0"/>
              <a:t> on </a:t>
            </a:r>
            <a:r>
              <a:rPr lang="en-US" b="1" dirty="0" smtClean="0">
                <a:solidFill>
                  <a:srgbClr val="0070C0"/>
                </a:solidFill>
              </a:rPr>
              <a:t>object x</a:t>
            </a:r>
            <a:r>
              <a:rPr lang="en-US" dirty="0" smtClean="0"/>
              <a:t> is: </a:t>
            </a:r>
            <a:r>
              <a:rPr lang="en-US" b="1" dirty="0" err="1" smtClean="0">
                <a:solidFill>
                  <a:srgbClr val="0070C0"/>
                </a:solidFill>
              </a:rPr>
              <a:t>x.sort</a:t>
            </a:r>
            <a:r>
              <a:rPr lang="en-US" b="1" dirty="0" smtClean="0">
                <a:solidFill>
                  <a:srgbClr val="0070C0"/>
                </a:solidFill>
              </a:rPr>
              <a:t>()</a:t>
            </a:r>
          </a:p>
          <a:p>
            <a:r>
              <a:rPr lang="en-US" dirty="0" smtClean="0"/>
              <a:t>For us, it is enough to focus on a few methods:</a:t>
            </a:r>
          </a:p>
          <a:p>
            <a:pPr lvl="1"/>
            <a:r>
              <a:rPr lang="en-US" dirty="0" smtClean="0"/>
              <a:t>append(x) – add a single item to the end of the list.</a:t>
            </a:r>
          </a:p>
          <a:p>
            <a:pPr lvl="1"/>
            <a:r>
              <a:rPr lang="en-US" dirty="0" smtClean="0"/>
              <a:t>extend(x) – add all the elements in list x to the end of the list.</a:t>
            </a:r>
          </a:p>
          <a:p>
            <a:pPr lvl="1"/>
            <a:r>
              <a:rPr lang="en-US" dirty="0" smtClean="0"/>
              <a:t>sort() – sort the list (defaults to ascending order).</a:t>
            </a:r>
          </a:p>
          <a:p>
            <a:pPr lvl="1"/>
            <a:r>
              <a:rPr lang="en-US" dirty="0" smtClean="0"/>
              <a:t>reverse() – reverse the order of the list’s elements.</a:t>
            </a:r>
          </a:p>
          <a:p>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val="3049328480"/>
                    </a:ext>
                  </a:extLst>
                </a:gridCol>
              </a:tblGrid>
              <a:tr h="254725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b="1" dirty="0" err="1" smtClean="0">
                          <a:solidFill>
                            <a:srgbClr val="FFFF00"/>
                          </a:solidFill>
                          <a:latin typeface="Consolas" panose="020B0609020204030204" pitchFamily="49" charset="0"/>
                          <a:cs typeface="Consolas" panose="020B0609020204030204" pitchFamily="49" charset="0"/>
                        </a:rPr>
                        <a:t>sort</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[-2, 0, 3, 5, 7]</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dirty="0" err="1" smtClean="0">
                          <a:solidFill>
                            <a:srgbClr val="FFFF00"/>
                          </a:solidFill>
                          <a:latin typeface="Consolas" panose="020B0609020204030204" pitchFamily="49" charset="0"/>
                          <a:cs typeface="Consolas" panose="020B0609020204030204" pitchFamily="49" charset="0"/>
                        </a:rPr>
                        <a:t>reverse</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[7, 5, 3, 0,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25604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append()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3615267">
                <a:tc>
                  <a:txBody>
                    <a:bodyPr/>
                    <a:lstStyle/>
                    <a:p>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filter(s</a:t>
                      </a:r>
                      <a:r>
                        <a:rPr lang="en-US" sz="1800" dirty="0" smtClean="0">
                          <a:solidFill>
                            <a:schemeClr val="bg1"/>
                          </a:solidFill>
                          <a:latin typeface="Consolas" panose="020B0609020204030204" pitchFamily="49" charset="0"/>
                          <a:cs typeface="Consolas" panose="020B0609020204030204" pitchFamily="49" charset="0"/>
                        </a:rPr>
                        <a:t>, c):</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err="1" smtClean="0">
                          <a:solidFill>
                            <a:schemeClr val="bg1"/>
                          </a:solidFill>
                          <a:latin typeface="Consolas" panose="020B0609020204030204" pitchFamily="49" charset="0"/>
                          <a:cs typeface="Consolas" panose="020B0609020204030204" pitchFamily="49" charset="0"/>
                        </a:rPr>
                        <a:t>hi_scores</a:t>
                      </a:r>
                      <a:r>
                        <a:rPr lang="en-US" sz="1800" dirty="0" smtClean="0">
                          <a:solidFill>
                            <a:schemeClr val="bg1"/>
                          </a:solidFill>
                          <a:latin typeface="Consolas" panose="020B0609020204030204" pitchFamily="49" charset="0"/>
                          <a:cs typeface="Consolas" panose="020B0609020204030204" pitchFamily="49" charset="0"/>
                        </a:rPr>
                        <a:t> = []</a:t>
                      </a:r>
                    </a:p>
                    <a:p>
                      <a:r>
                        <a:rPr lang="en-US" sz="1800" dirty="0" smtClean="0">
                          <a:solidFill>
                            <a:schemeClr val="bg1"/>
                          </a:solidFill>
                          <a:latin typeface="Consolas" panose="020B0609020204030204" pitchFamily="49" charset="0"/>
                          <a:cs typeface="Consolas" panose="020B0609020204030204" pitchFamily="49" charset="0"/>
                        </a:rPr>
                        <a:t>  for score in s:</a:t>
                      </a:r>
                    </a:p>
                    <a:p>
                      <a:r>
                        <a:rPr lang="en-US" sz="1800" dirty="0" smtClean="0">
                          <a:solidFill>
                            <a:schemeClr val="bg1"/>
                          </a:solidFill>
                          <a:latin typeface="Consolas" panose="020B0609020204030204" pitchFamily="49" charset="0"/>
                          <a:cs typeface="Consolas" panose="020B0609020204030204" pitchFamily="49" charset="0"/>
                        </a:rPr>
                        <a:t>    if score &gt;= c:</a:t>
                      </a:r>
                    </a:p>
                    <a:p>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hi_scores.</a:t>
                      </a:r>
                      <a:r>
                        <a:rPr lang="en-US" sz="1800" dirty="0" err="1" smtClean="0">
                          <a:solidFill>
                            <a:srgbClr val="FFFF00"/>
                          </a:solidFill>
                          <a:latin typeface="Consolas" panose="020B0609020204030204" pitchFamily="49" charset="0"/>
                          <a:cs typeface="Consolas" panose="020B0609020204030204" pitchFamily="49" charset="0"/>
                        </a:rPr>
                        <a:t>append</a:t>
                      </a:r>
                      <a:r>
                        <a:rPr lang="en-US" sz="1800" dirty="0" smtClean="0">
                          <a:latin typeface="Consolas" panose="020B0609020204030204" pitchFamily="49" charset="0"/>
                          <a:cs typeface="Consolas" panose="020B0609020204030204" pitchFamily="49" charset="0"/>
                        </a:rPr>
                        <a:t>(score)</a:t>
                      </a:r>
                    </a:p>
                    <a:p>
                      <a:r>
                        <a:rPr lang="en-US" sz="1800" dirty="0" smtClean="0">
                          <a:latin typeface="Consolas" panose="020B0609020204030204" pitchFamily="49" charset="0"/>
                          <a:cs typeface="Consolas" panose="020B0609020204030204" pitchFamily="49" charset="0"/>
                        </a:rPr>
                        <a:t>  return </a:t>
                      </a:r>
                      <a:r>
                        <a:rPr lang="en-US" sz="1800" dirty="0" err="1" smtClean="0">
                          <a:latin typeface="Consolas" panose="020B0609020204030204" pitchFamily="49" charset="0"/>
                          <a:cs typeface="Consolas" panose="020B0609020204030204" pitchFamily="49" charset="0"/>
                        </a:rPr>
                        <a:t>hi_scores</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p>
                    <a:p>
                      <a:r>
                        <a:rPr lang="en-US" sz="1800" dirty="0" smtClean="0">
                          <a:solidFill>
                            <a:schemeClr val="bg1"/>
                          </a:solidFill>
                          <a:latin typeface="Consolas" panose="020B0609020204030204" pitchFamily="49" charset="0"/>
                          <a:cs typeface="Consolas" panose="020B0609020204030204" pitchFamily="49" charset="0"/>
                        </a:rPr>
                        <a:t>scores = [75, 80, 93, 60, 72, 74]</a:t>
                      </a:r>
                    </a:p>
                    <a:p>
                      <a:r>
                        <a:rPr lang="en-US" sz="1800" dirty="0" smtClean="0">
                          <a:solidFill>
                            <a:schemeClr val="bg1"/>
                          </a:solidFill>
                          <a:latin typeface="Consolas" panose="020B0609020204030204" pitchFamily="49" charset="0"/>
                          <a:cs typeface="Consolas" panose="020B0609020204030204" pitchFamily="49" charset="0"/>
                        </a:rPr>
                        <a:t>cutoff = 75</a:t>
                      </a:r>
                    </a:p>
                    <a:p>
                      <a:r>
                        <a:rPr lang="en-US" sz="1800" dirty="0" smtClean="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a:t>
            </a:r>
            <a:r>
              <a:rPr lang="en-US" dirty="0" smtClean="0"/>
              <a:t>we use </a:t>
            </a:r>
            <a:r>
              <a:rPr lang="en-US" b="1" dirty="0" smtClean="0">
                <a:solidFill>
                  <a:srgbClr val="0070C0"/>
                </a:solidFill>
              </a:rPr>
              <a:t>append</a:t>
            </a:r>
            <a:r>
              <a:rPr lang="en-US" dirty="0" smtClean="0"/>
              <a:t> to keep track of all scores above a certain cutoff.</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51</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386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extend()</a:t>
            </a:r>
            <a:endParaRPr lang="en-US" dirty="0"/>
          </a:p>
        </p:txBody>
      </p:sp>
      <p:sp>
        <p:nvSpPr>
          <p:cNvPr id="3" name="Content Placeholder 2"/>
          <p:cNvSpPr>
            <a:spLocks noGrp="1"/>
          </p:cNvSpPr>
          <p:nvPr>
            <p:ph idx="1"/>
          </p:nvPr>
        </p:nvSpPr>
        <p:spPr>
          <a:xfrm>
            <a:off x="1097280" y="1845734"/>
            <a:ext cx="10066020" cy="4023360"/>
          </a:xfrm>
        </p:spPr>
        <p:txBody>
          <a:bodyPr/>
          <a:lstStyle/>
          <a:p>
            <a:r>
              <a:rPr lang="en-US" dirty="0" smtClean="0"/>
              <a:t>The extend routine accepts a list as its input.  All of the elements in the input list will be added to the end of the called object’s list.</a:t>
            </a:r>
          </a:p>
          <a:p>
            <a:r>
              <a:rPr lang="en-US" dirty="0" smtClean="0"/>
              <a:t>For lists </a:t>
            </a:r>
            <a:r>
              <a:rPr lang="en-US" b="1" dirty="0" smtClean="0"/>
              <a:t>a</a:t>
            </a:r>
            <a:r>
              <a:rPr lang="en-US" dirty="0" smtClean="0"/>
              <a:t> and </a:t>
            </a:r>
            <a:r>
              <a:rPr lang="en-US" b="1" dirty="0" smtClean="0"/>
              <a:t>b</a:t>
            </a:r>
            <a:r>
              <a:rPr lang="en-US" dirty="0" smtClean="0"/>
              <a:t>, </a:t>
            </a:r>
            <a:r>
              <a:rPr lang="en-US" b="1" dirty="0" err="1" smtClean="0"/>
              <a:t>a</a:t>
            </a:r>
            <a:r>
              <a:rPr lang="en-US" dirty="0" err="1" smtClean="0"/>
              <a:t>.extend</a:t>
            </a:r>
            <a:r>
              <a:rPr lang="en-US" dirty="0" smtClean="0"/>
              <a:t>(</a:t>
            </a:r>
            <a:r>
              <a:rPr lang="en-US" b="1" dirty="0" smtClean="0"/>
              <a:t>b</a:t>
            </a:r>
            <a:r>
              <a:rPr lang="en-US" dirty="0" smtClean="0"/>
              <a:t>) is equivalent to a concatenation between the lists.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 = [</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b =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a.extend</a:t>
                      </a:r>
                      <a:r>
                        <a:rPr lang="en-US" sz="1800" dirty="0" smtClean="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b.extend</a:t>
                      </a:r>
                      <a:r>
                        <a:rPr lang="en-US" sz="1800" dirty="0" smtClean="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 </a:t>
                      </a:r>
                      <a:r>
                        <a:rPr lang="en-US" sz="1800" dirty="0" smtClean="0">
                          <a:solidFill>
                            <a:schemeClr val="tx1"/>
                          </a:solidFill>
                          <a:latin typeface="Consolas" panose="020B0609020204030204" pitchFamily="49" charset="0"/>
                          <a:cs typeface="Consolas" panose="020B0609020204030204" pitchFamily="49" charset="0"/>
                        </a:rPr>
                        <a:t>1, 3, 5, 7, 2, 4, 6</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252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a:t>
            </a:r>
            <a:endParaRPr lang="en-US" dirty="0"/>
          </a:p>
        </p:txBody>
      </p:sp>
      <p:sp>
        <p:nvSpPr>
          <p:cNvPr id="5" name="Content Placeholder 4"/>
          <p:cNvSpPr>
            <a:spLocks noGrp="1"/>
          </p:cNvSpPr>
          <p:nvPr>
            <p:ph idx="1"/>
          </p:nvPr>
        </p:nvSpPr>
        <p:spPr/>
        <p:txBody>
          <a:bodyPr/>
          <a:lstStyle/>
          <a:p>
            <a:r>
              <a:rPr lang="en-US" dirty="0" smtClean="0"/>
              <a:t>Also known as a hash table or hash map, the dictionary stores a set of key/value pairs.</a:t>
            </a:r>
          </a:p>
          <a:p>
            <a:r>
              <a:rPr lang="en-US" dirty="0" smtClean="0"/>
              <a:t>Use curly braces “</a:t>
            </a:r>
            <a:r>
              <a:rPr lang="en-US" b="1" dirty="0" smtClean="0">
                <a:solidFill>
                  <a:srgbClr val="0070C0"/>
                </a:solidFill>
              </a:rPr>
              <a:t>{ }</a:t>
            </a:r>
            <a:r>
              <a:rPr lang="en-US" dirty="0" smtClean="0"/>
              <a:t>” for dictionaries.  When you are initializing a dictionary, use comma separated pairs of objects.  For example, </a:t>
            </a:r>
            <a:r>
              <a:rPr lang="en-US" b="1" dirty="0" smtClean="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c</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a:t>
            </a:r>
            <a:r>
              <a:rPr lang="en-US" dirty="0" smtClean="0">
                <a:solidFill>
                  <a:srgbClr val="0070C0"/>
                </a:solidFill>
              </a:rPr>
              <a:t> </a:t>
            </a:r>
            <a:r>
              <a:rPr lang="en-US" dirty="0" smtClean="0"/>
              <a:t>will create the dictionary below.</a:t>
            </a:r>
          </a:p>
          <a:p>
            <a:pPr lvl="1"/>
            <a:endParaRPr lang="en-US" dirty="0" smtClean="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3000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 keys and values </a:t>
            </a:r>
            <a:endParaRPr lang="en-US" dirty="0"/>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smtClean="0"/>
              <a:t>For this course, we can restrict ourselves to the following: </a:t>
            </a:r>
            <a:endParaRPr lang="en-US" dirty="0"/>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a:t>
            </a:r>
            <a:r>
              <a:rPr lang="en-US" dirty="0" smtClean="0"/>
              <a:t>the </a:t>
            </a:r>
            <a:r>
              <a:rPr lang="en-US" dirty="0"/>
              <a:t>key cannot be a </a:t>
            </a:r>
            <a:r>
              <a:rPr lang="en-US" b="1" dirty="0">
                <a:solidFill>
                  <a:srgbClr val="0070C0"/>
                </a:solidFill>
              </a:rPr>
              <a:t>list</a:t>
            </a:r>
            <a:r>
              <a:rPr lang="en-US" dirty="0"/>
              <a:t> or </a:t>
            </a:r>
            <a:r>
              <a:rPr lang="en-US" b="1" dirty="0" smtClean="0">
                <a:solidFill>
                  <a:srgbClr val="0070C0"/>
                </a:solidFill>
              </a:rPr>
              <a:t>dictionary</a:t>
            </a:r>
            <a:r>
              <a:rPr lang="en-US" dirty="0" smtClean="0"/>
              <a:t>!</a:t>
            </a:r>
          </a:p>
          <a:p>
            <a:r>
              <a:rPr lang="en-US" b="1" dirty="0" smtClean="0">
                <a:solidFill>
                  <a:srgbClr val="0070C0"/>
                </a:solidFill>
              </a:rPr>
              <a:t>Values</a:t>
            </a:r>
            <a:r>
              <a:rPr lang="en-US" dirty="0" smtClean="0"/>
              <a:t> can be </a:t>
            </a:r>
            <a:r>
              <a:rPr lang="en-US" b="1" dirty="0" smtClean="0">
                <a:solidFill>
                  <a:srgbClr val="0070C0"/>
                </a:solidFill>
              </a:rPr>
              <a:t>any type</a:t>
            </a:r>
            <a:r>
              <a:rPr lang="en-US" dirty="0" smtClean="0"/>
              <a:t>.</a:t>
            </a:r>
          </a:p>
          <a:p>
            <a:endParaRPr lang="en-US" dirty="0"/>
          </a:p>
          <a:p>
            <a:r>
              <a:rPr lang="en-US" b="1" dirty="0" smtClean="0"/>
              <a:t>Types allowed as key:</a:t>
            </a:r>
            <a:endParaRPr lang="en-US" b="1" dirty="0"/>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int</a:t>
              </a:r>
              <a:endParaRPr lang="en-US" sz="1400" b="1" dirty="0">
                <a:latin typeface="Consolas" panose="020B0609020204030204" pitchFamily="49" charset="0"/>
                <a:cs typeface="Consolas" panose="020B0609020204030204" pitchFamily="49" charset="0"/>
              </a:endParaRP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float</a:t>
              </a:r>
              <a:endParaRPr lang="en-US" sz="1400" b="1" dirty="0">
                <a:latin typeface="Consolas" panose="020B0609020204030204" pitchFamily="49" charset="0"/>
                <a:cs typeface="Consolas" panose="020B0609020204030204" pitchFamily="49" charset="0"/>
              </a:endParaRP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string</a:t>
              </a:r>
              <a:endParaRPr lang="en-US" sz="1400" b="1" dirty="0">
                <a:latin typeface="Consolas" panose="020B0609020204030204" pitchFamily="49" charset="0"/>
                <a:cs typeface="Consolas" panose="020B0609020204030204" pitchFamily="49" charset="0"/>
              </a:endParaRP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list</a:t>
              </a:r>
              <a:endParaRPr lang="en-US" sz="1400" b="1" dirty="0">
                <a:latin typeface="Consolas" panose="020B0609020204030204" pitchFamily="49" charset="0"/>
                <a:cs typeface="Consolas" panose="020B0609020204030204" pitchFamily="49" charset="0"/>
              </a:endParaRP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smtClean="0">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54</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21543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Dictionary – interaction </a:t>
            </a:r>
            <a:endParaRPr lang="en-US" dirty="0"/>
          </a:p>
        </p:txBody>
      </p:sp>
      <p:sp>
        <p:nvSpPr>
          <p:cNvPr id="3" name="Content Placeholder 2"/>
          <p:cNvSpPr>
            <a:spLocks noGrp="1"/>
          </p:cNvSpPr>
          <p:nvPr>
            <p:ph idx="1"/>
          </p:nvPr>
        </p:nvSpPr>
        <p:spPr/>
        <p:txBody>
          <a:bodyPr/>
          <a:lstStyle/>
          <a:p>
            <a:r>
              <a:rPr lang="en-US" dirty="0" smtClean="0"/>
              <a:t>Interacting with a </a:t>
            </a:r>
            <a:r>
              <a:rPr lang="en-US" b="1" dirty="0" smtClean="0">
                <a:solidFill>
                  <a:srgbClr val="0070C0"/>
                </a:solidFill>
              </a:rPr>
              <a:t>dictionary</a:t>
            </a:r>
            <a:r>
              <a:rPr lang="en-US" dirty="0" smtClean="0"/>
              <a:t> is very similar to interacting with a </a:t>
            </a:r>
            <a:r>
              <a:rPr lang="en-US" b="1" dirty="0" smtClean="0">
                <a:solidFill>
                  <a:srgbClr val="0070C0"/>
                </a:solidFill>
              </a:rPr>
              <a:t>list</a:t>
            </a:r>
            <a:r>
              <a:rPr lang="en-US" dirty="0" smtClean="0"/>
              <a:t>.</a:t>
            </a:r>
          </a:p>
          <a:p>
            <a:r>
              <a:rPr lang="en-US" dirty="0" smtClean="0"/>
              <a:t>With a list, the </a:t>
            </a:r>
            <a:r>
              <a:rPr lang="en-US" b="1" dirty="0" smtClean="0">
                <a:solidFill>
                  <a:srgbClr val="0070C0"/>
                </a:solidFill>
              </a:rPr>
              <a:t>index</a:t>
            </a:r>
            <a:r>
              <a:rPr lang="en-US" dirty="0" smtClean="0"/>
              <a:t> had to be an </a:t>
            </a:r>
            <a:r>
              <a:rPr lang="en-US" b="1" dirty="0" smtClean="0">
                <a:solidFill>
                  <a:srgbClr val="0070C0"/>
                </a:solidFill>
              </a:rPr>
              <a:t>integer</a:t>
            </a:r>
            <a:r>
              <a:rPr lang="en-US" dirty="0" smtClean="0"/>
              <a:t>, starting with 0.</a:t>
            </a:r>
          </a:p>
          <a:p>
            <a:r>
              <a:rPr lang="en-US" dirty="0" smtClean="0"/>
              <a:t>In a </a:t>
            </a:r>
            <a:r>
              <a:rPr lang="en-US" b="1" dirty="0" smtClean="0">
                <a:solidFill>
                  <a:srgbClr val="0070C0"/>
                </a:solidFill>
              </a:rPr>
              <a:t>dictionary</a:t>
            </a:r>
            <a:r>
              <a:rPr lang="en-US" dirty="0" smtClean="0"/>
              <a:t>, the index is the </a:t>
            </a:r>
            <a:r>
              <a:rPr lang="en-US" b="1" dirty="0" smtClean="0">
                <a:solidFill>
                  <a:srgbClr val="0070C0"/>
                </a:solidFill>
              </a:rPr>
              <a:t>key</a:t>
            </a:r>
            <a:r>
              <a:rPr lang="en-US" dirty="0" smtClean="0"/>
              <a:t>, and the key can be any of the types we just discussed.  </a:t>
            </a:r>
          </a:p>
          <a:p>
            <a:r>
              <a:rPr lang="en-US" dirty="0" smtClean="0"/>
              <a:t>The </a:t>
            </a:r>
            <a:r>
              <a:rPr lang="en-US" b="1" dirty="0" smtClean="0">
                <a:solidFill>
                  <a:srgbClr val="0070C0"/>
                </a:solidFill>
              </a:rPr>
              <a:t>value</a:t>
            </a:r>
            <a:r>
              <a:rPr lang="en-US" dirty="0" smtClean="0"/>
              <a:t> can be whatever we want.  It can even be a list or another dictionary!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":27, "</a:t>
                      </a:r>
                      <a:r>
                        <a:rPr lang="en-US" sz="1600" dirty="0" err="1" smtClean="0">
                          <a:solidFill>
                            <a:schemeClr val="tx1"/>
                          </a:solidFill>
                          <a:latin typeface="Consolas" panose="020B0609020204030204" pitchFamily="49" charset="0"/>
                          <a:cs typeface="Consolas" panose="020B0609020204030204" pitchFamily="49" charset="0"/>
                        </a:rPr>
                        <a:t>b</a:t>
                      </a:r>
                      <a:r>
                        <a:rPr lang="en-US" sz="1600" dirty="0" err="1" smtClean="0">
                          <a:latin typeface="Consolas" panose="020B0609020204030204" pitchFamily="49" charset="0"/>
                          <a:cs typeface="Consolas" panose="020B0609020204030204" pitchFamily="49" charset="0"/>
                        </a:rPr>
                        <a:t>":"dog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 [1, 3] </a:t>
                      </a:r>
                      <a:r>
                        <a:rPr lang="en-US" sz="1600" dirty="0" smtClean="0">
                          <a:solidFill>
                            <a:schemeClr val="bg1">
                              <a:lumMod val="85000"/>
                            </a:schemeClr>
                          </a:solidFill>
                          <a:latin typeface="Consolas" panose="020B0609020204030204" pitchFamily="49" charset="0"/>
                          <a:cs typeface="Consolas" panose="020B0609020204030204" pitchFamily="49" charset="0"/>
                        </a:rPr>
                        <a:t># add key "c"</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[1, 3],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del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 </a:t>
                      </a:r>
                      <a:r>
                        <a:rPr lang="en-US" sz="1800" dirty="0" smtClean="0">
                          <a:solidFill>
                            <a:schemeClr val="bg1">
                              <a:lumMod val="85000"/>
                            </a:schemeClr>
                          </a:solidFill>
                          <a:latin typeface="Consolas" panose="020B0609020204030204" pitchFamily="49" charset="0"/>
                          <a:cs typeface="Consolas" panose="020B0609020204030204" pitchFamily="49" charset="0"/>
                        </a:rPr>
                        <a:t># remove key "a"</a:t>
                      </a:r>
                    </a:p>
                    <a:p>
                      <a:r>
                        <a:rPr lang="en-US" sz="1800" dirty="0" smtClean="0">
                          <a:latin typeface="Consolas" panose="020B0609020204030204" pitchFamily="49" charset="0"/>
                          <a:cs typeface="Consolas" panose="020B0609020204030204" pitchFamily="49" charset="0"/>
                        </a:rPr>
                        <a:t>&gt;&gt;&gt; print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c</a:t>
                      </a:r>
                      <a:r>
                        <a:rPr lang="en-US" sz="1800" dirty="0" smtClean="0">
                          <a:latin typeface="Consolas" panose="020B0609020204030204" pitchFamily="49" charset="0"/>
                          <a:cs typeface="Consolas" panose="020B0609020204030204" pitchFamily="49" charset="0"/>
                        </a:rPr>
                        <a:t>': [1, 3], '</a:t>
                      </a:r>
                      <a:r>
                        <a:rPr lang="en-US" sz="1800" dirty="0" smtClean="0">
                          <a:solidFill>
                            <a:schemeClr val="tx1"/>
                          </a:solidFill>
                          <a:latin typeface="Consolas" panose="020B0609020204030204" pitchFamily="49" charset="0"/>
                          <a:cs typeface="Consolas" panose="020B0609020204030204" pitchFamily="49" charset="0"/>
                        </a:rPr>
                        <a:t>b</a:t>
                      </a:r>
                      <a:r>
                        <a:rPr lang="en-US" sz="1800" dirty="0" smtClean="0">
                          <a:latin typeface="Consolas" panose="020B0609020204030204" pitchFamily="49" charset="0"/>
                          <a:cs typeface="Consolas" panose="020B0609020204030204" pitchFamily="49" charset="0"/>
                        </a:rPr>
                        <a:t>': 'dog'}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797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r>
              <a:rPr lang="en-US" dirty="0" smtClean="0"/>
              <a:t>Using a dictionary is a really easy way to deal with objects and their properties.  In this example, we are storing unencrypted passwords for three users.  </a:t>
            </a:r>
            <a:endParaRPr lang="en-US" dirty="0"/>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"12345", "</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 </a:t>
                      </a:r>
                      <a:r>
                        <a:rPr lang="en-US" sz="1600" dirty="0" smtClean="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smtClean="0">
                          <a:solidFill>
                            <a:schemeClr val="bg1">
                              <a:lumMod val="85000"/>
                            </a:schemeClr>
                          </a:solidFill>
                          <a:latin typeface="Consolas" panose="020B0609020204030204" pitchFamily="49" charset="0"/>
                          <a:cs typeface="Consolas" panose="020B0609020204030204" pitchFamily="49" charset="0"/>
                        </a:rPr>
                        <a:t>pwords</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a:t>
                      </a:r>
                      <a:r>
                        <a:rPr lang="en-US" sz="1600" baseline="0" dirty="0" smtClean="0">
                          <a:solidFill>
                            <a:schemeClr val="bg1">
                              <a:lumMod val="85000"/>
                            </a:schemeClr>
                          </a:solidFill>
                          <a:latin typeface="Consolas" panose="020B0609020204030204" pitchFamily="49" charset="0"/>
                          <a:cs typeface="Consolas" panose="020B0609020204030204" pitchFamily="49" charset="0"/>
                        </a:rPr>
                        <a:t> a value</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"54321“ </a:t>
                      </a:r>
                      <a:r>
                        <a:rPr lang="en-US" sz="1600" dirty="0" smtClean="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56</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85237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 – example 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Repeats(grades):</a:t>
                      </a:r>
                    </a:p>
                    <a:p>
                      <a:r>
                        <a:rPr lang="en-US" sz="1600" dirty="0" smtClean="0">
                          <a:latin typeface="Consolas" panose="020B0609020204030204" pitchFamily="49" charset="0"/>
                          <a:cs typeface="Consolas" panose="020B0609020204030204" pitchFamily="49" charset="0"/>
                        </a:rPr>
                        <a:t>    </a:t>
                      </a:r>
                      <a:r>
                        <a:rPr lang="en-US" sz="1600" b="1"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for g in grades:</a:t>
                      </a:r>
                    </a:p>
                    <a:p>
                      <a:r>
                        <a:rPr lang="en-US" sz="1600" dirty="0" smtClean="0">
                          <a:latin typeface="Consolas" panose="020B0609020204030204" pitchFamily="49" charset="0"/>
                          <a:cs typeface="Consolas" panose="020B0609020204030204" pitchFamily="49" charset="0"/>
                        </a:rPr>
                        <a:t>        if g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a:t>
                      </a:r>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return </a:t>
                      </a:r>
                      <a:r>
                        <a:rPr lang="en-US" sz="1600" dirty="0" smtClean="0">
                          <a:solidFill>
                            <a:srgbClr val="FFFF00"/>
                          </a:solidFill>
                          <a:latin typeface="Consolas" panose="020B0609020204030204" pitchFamily="49" charset="0"/>
                          <a:cs typeface="Consolas" panose="020B0609020204030204" pitchFamily="49" charset="0"/>
                        </a:rPr>
                        <a:t>D</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grades = ["A", "A+", "B", "B", "A", "C"]</a:t>
                      </a:r>
                    </a:p>
                    <a:p>
                      <a:r>
                        <a:rPr lang="en-US" sz="1600" dirty="0" smtClean="0">
                          <a:solidFill>
                            <a:srgbClr val="FFFF00"/>
                          </a:solidFill>
                          <a:latin typeface="Consolas" panose="020B0609020204030204" pitchFamily="49" charset="0"/>
                          <a:cs typeface="Consolas" panose="020B0609020204030204" pitchFamily="49" charset="0"/>
                        </a:rPr>
                        <a:t>rep</a:t>
                      </a:r>
                      <a:r>
                        <a:rPr lang="en-US" sz="1600" dirty="0" smtClean="0">
                          <a:latin typeface="Consolas" panose="020B0609020204030204" pitchFamily="49" charset="0"/>
                          <a:cs typeface="Consolas" panose="020B0609020204030204" pitchFamily="49" charset="0"/>
                        </a:rPr>
                        <a:t> = Repeats(grades)</a:t>
                      </a:r>
                    </a:p>
                    <a:p>
                      <a:r>
                        <a:rPr lang="sv-SE" sz="1600" dirty="0" smtClean="0">
                          <a:latin typeface="Consolas" panose="020B0609020204030204" pitchFamily="49" charset="0"/>
                          <a:cs typeface="Consolas" panose="020B0609020204030204" pitchFamily="49" charset="0"/>
                        </a:rPr>
                        <a:t>for grade in </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a:t>
                      </a:r>
                    </a:p>
                    <a:p>
                      <a:r>
                        <a:rPr lang="sv-SE" sz="1600" dirty="0" smtClean="0">
                          <a:latin typeface="Consolas" panose="020B0609020204030204" pitchFamily="49" charset="0"/>
                          <a:cs typeface="Consolas" panose="020B0609020204030204" pitchFamily="49" charset="0"/>
                        </a:rPr>
                        <a:t>    print grade + ": " + str(</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[grade])</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smtClean="0"/>
              <a:t>A dictionary is a great way to count unique elements.</a:t>
            </a:r>
          </a:p>
          <a:p>
            <a:r>
              <a:rPr lang="en-US" dirty="0" smtClean="0"/>
              <a:t>In this example we are keeping track of how many times each grade was observed.</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24421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smtClean="0"/>
              <a:t>Keep track of user’s ages</a:t>
            </a:r>
            <a:endParaRPr lang="en-US" dirty="0"/>
          </a:p>
        </p:txBody>
      </p:sp>
      <p:sp>
        <p:nvSpPr>
          <p:cNvPr id="4" name="Title 3"/>
          <p:cNvSpPr>
            <a:spLocks noGrp="1"/>
          </p:cNvSpPr>
          <p:nvPr>
            <p:ph type="title"/>
          </p:nvPr>
        </p:nvSpPr>
        <p:spPr>
          <a:noFill/>
        </p:spPr>
        <p:txBody>
          <a:bodyPr/>
          <a:lstStyle/>
          <a:p>
            <a:r>
              <a:rPr lang="en-US" dirty="0" smtClean="0"/>
              <a:t>Dictionary – example 2</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for person in range(3):</a:t>
                      </a:r>
                    </a:p>
                    <a:p>
                      <a:r>
                        <a:rPr lang="en-US" sz="1600" dirty="0" smtClean="0">
                          <a:latin typeface="Consolas" panose="020B0609020204030204" pitchFamily="49" charset="0"/>
                          <a:cs typeface="Consolas" panose="020B0609020204030204" pitchFamily="49" charset="0"/>
                        </a:rPr>
                        <a:t>    name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name: ")</a:t>
                      </a:r>
                    </a:p>
                    <a:p>
                      <a:r>
                        <a:rPr lang="en-US" sz="1600" dirty="0" smtClean="0">
                          <a:latin typeface="Consolas" panose="020B0609020204030204" pitchFamily="49" charset="0"/>
                          <a:cs typeface="Consolas" panose="020B0609020204030204" pitchFamily="49" charset="0"/>
                        </a:rPr>
                        <a:t>    age = int(</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age: "))</a:t>
                      </a:r>
                    </a:p>
                    <a:p>
                      <a:r>
                        <a:rPr lang="en-US" sz="1600" dirty="0" smtClean="0">
                          <a:latin typeface="Consolas" panose="020B0609020204030204" pitchFamily="49" charset="0"/>
                          <a:cs typeface="Consolas" panose="020B0609020204030204" pitchFamily="49" charset="0"/>
                        </a:rPr>
                        <a:t>    if name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[name].append(age)</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 = [age]</a:t>
                      </a:r>
                    </a:p>
                    <a:p>
                      <a:r>
                        <a:rPr lang="en-US" sz="1600" dirty="0" smtClean="0">
                          <a:latin typeface="Consolas" panose="020B0609020204030204" pitchFamily="49" charset="0"/>
                          <a:cs typeface="Consolas" panose="020B0609020204030204" pitchFamily="49" charset="0"/>
                        </a:rPr>
                        <a:t>    print ""</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for person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a:t>
                      </a:r>
                      <a:r>
                        <a:rPr lang="en-US" sz="1800" dirty="0" err="1" smtClean="0">
                          <a:latin typeface="Consolas" panose="020B0609020204030204" pitchFamily="49" charset="0"/>
                          <a:cs typeface="Consolas" panose="020B0609020204030204" pitchFamily="49" charset="0"/>
                        </a:rPr>
                        <a:t>jill</a:t>
                      </a: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smtClean="0">
                          <a:latin typeface="Consolas" panose="020B0609020204030204" pitchFamily="49" charset="0"/>
                          <a:cs typeface="Consolas" panose="020B0609020204030204" pitchFamily="49" charset="0"/>
                        </a:rPr>
                        <a:t>jill</a:t>
                      </a:r>
                      <a:r>
                        <a:rPr lang="en-US" sz="1800" dirty="0" smtClean="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58</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383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smtClean="0"/>
              <a:t>A very simple game involving the player and an enemy.</a:t>
            </a:r>
          </a:p>
          <a:p>
            <a:r>
              <a:rPr lang="en-US" b="1" dirty="0" smtClean="0">
                <a:solidFill>
                  <a:srgbClr val="0070C0"/>
                </a:solidFill>
              </a:rPr>
              <a:t>Dictionary</a:t>
            </a:r>
            <a:r>
              <a:rPr lang="en-US" dirty="0" smtClean="0"/>
              <a:t> is used to keep track of each character’s attributes.</a:t>
            </a:r>
            <a:endParaRPr lang="en-US" dirty="0"/>
          </a:p>
        </p:txBody>
      </p:sp>
      <p:sp>
        <p:nvSpPr>
          <p:cNvPr id="4" name="Title 3"/>
          <p:cNvSpPr>
            <a:spLocks noGrp="1"/>
          </p:cNvSpPr>
          <p:nvPr>
            <p:ph type="title"/>
          </p:nvPr>
        </p:nvSpPr>
        <p:spPr>
          <a:noFill/>
        </p:spPr>
        <p:txBody>
          <a:bodyPr/>
          <a:lstStyle/>
          <a:p>
            <a:r>
              <a:rPr lang="en-US" dirty="0" smtClean="0"/>
              <a:t>Dictionary – example 3</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200" dirty="0" smtClean="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 = {'health': 50, 'damage': 300, 'armor': []}</a:t>
                      </a:r>
                    </a:p>
                    <a:p>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 = {'health': 250, 'damage': 200, 'armor': ['Laser Armor']}</a:t>
                      </a:r>
                    </a:p>
                    <a:p>
                      <a:endParaRPr lang="en-US" sz="1200" dirty="0" smtClean="0">
                        <a:latin typeface="Consolas" panose="020B0609020204030204" pitchFamily="49" charset="0"/>
                        <a:cs typeface="Consolas" panose="020B0609020204030204" pitchFamily="49" charset="0"/>
                      </a:endParaRPr>
                    </a:p>
                    <a:p>
                      <a:r>
                        <a:rPr lang="en-US" sz="1200" dirty="0" smtClean="0">
                          <a:solidFill>
                            <a:schemeClr val="bg1">
                              <a:lumMod val="85000"/>
                            </a:schemeClr>
                          </a:solidFill>
                          <a:latin typeface="Consolas" panose="020B0609020204030204" pitchFamily="49" charset="0"/>
                          <a:cs typeface="Consolas" panose="020B0609020204030204" pitchFamily="49" charset="0"/>
                        </a:rPr>
                        <a:t># consume armor</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	</a:t>
                      </a:r>
                    </a:p>
                    <a:p>
                      <a:r>
                        <a:rPr lang="en-US" sz="1200" dirty="0" smtClean="0">
                          <a:solidFill>
                            <a:schemeClr val="bg1">
                              <a:lumMod val="85000"/>
                            </a:schemeClr>
                          </a:solidFill>
                          <a:latin typeface="Consolas" panose="020B0609020204030204" pitchFamily="49" charset="0"/>
                          <a:cs typeface="Consolas" panose="020B0609020204030204" pitchFamily="49" charset="0"/>
                        </a:rPr>
                        <a:t># fight!</a:t>
                      </a:r>
                    </a:p>
                    <a:p>
                      <a:r>
                        <a:rPr lang="en-US" sz="1200" dirty="0" smtClean="0">
                          <a:latin typeface="Consolas" panose="020B0609020204030204" pitchFamily="49" charset="0"/>
                          <a:cs typeface="Consolas" panose="020B0609020204030204" pitchFamily="49" charset="0"/>
                        </a:rPr>
                        <a:t>if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a:t>
                      </a:r>
                      <a:r>
                        <a:rPr lang="en-US" sz="1200" b="1" kern="1200" dirty="0" smtClean="0">
                          <a:solidFill>
                            <a:schemeClr val="lt1"/>
                          </a:solidFill>
                          <a:latin typeface="Consolas" panose="020B0609020204030204" pitchFamily="49" charset="0"/>
                          <a:ea typeface="+mn-ea"/>
                          <a:cs typeface="Consolas" panose="020B0609020204030204" pitchFamily="49" charset="0"/>
                        </a:rPr>
                        <a:t>']:</a:t>
                      </a:r>
                    </a:p>
                    <a:p>
                      <a:r>
                        <a:rPr lang="en-US" sz="1200" dirty="0" smtClean="0">
                          <a:latin typeface="Consolas" panose="020B0609020204030204" pitchFamily="49" charset="0"/>
                          <a:cs typeface="Consolas" panose="020B0609020204030204" pitchFamily="49" charset="0"/>
                        </a:rPr>
                        <a:t>    print "player wins!"</a:t>
                      </a:r>
                    </a:p>
                    <a:p>
                      <a:r>
                        <a:rPr lang="en-US" sz="1200" dirty="0" smtClean="0">
                          <a:latin typeface="Consolas" panose="020B0609020204030204" pitchFamily="49" charset="0"/>
                          <a:cs typeface="Consolas" panose="020B0609020204030204" pitchFamily="49" charset="0"/>
                        </a:rPr>
                        <a:t>elif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a:t>
                      </a:r>
                    </a:p>
                    <a:p>
                      <a:r>
                        <a:rPr lang="en-US" sz="1200" dirty="0" smtClean="0">
                          <a:latin typeface="Consolas" panose="020B0609020204030204" pitchFamily="49" charset="0"/>
                          <a:cs typeface="Consolas" panose="020B0609020204030204" pitchFamily="49" charset="0"/>
                        </a:rPr>
                        <a:t>    print "player loses!"</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59</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40800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Raspberry Pi</a:t>
            </a:r>
            <a:endParaRPr lang="en-US" dirty="0"/>
          </a:p>
        </p:txBody>
      </p:sp>
      <p:sp>
        <p:nvSpPr>
          <p:cNvPr id="3" name="Content Placeholder 2"/>
          <p:cNvSpPr>
            <a:spLocks noGrp="1"/>
          </p:cNvSpPr>
          <p:nvPr>
            <p:ph idx="1"/>
          </p:nvPr>
        </p:nvSpPr>
        <p:spPr/>
        <p:txBody>
          <a:bodyPr/>
          <a:lstStyle/>
          <a:p>
            <a:r>
              <a:rPr lang="en-US" dirty="0" smtClean="0"/>
              <a:t>The Raspberry Pi is a small, cheap single-board computer.  It is ARM-based, runs Linux, and uses Python as the default programming language.</a:t>
            </a:r>
          </a:p>
          <a:p>
            <a:r>
              <a:rPr lang="en-US" dirty="0" smtClean="0"/>
              <a:t>For example, this awesome </a:t>
            </a:r>
            <a:r>
              <a:rPr lang="en-US" dirty="0" smtClean="0">
                <a:hlinkClick r:id="rId2"/>
              </a:rPr>
              <a:t>cat feeder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Importing libraries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5824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Libraries</a:t>
            </a:r>
            <a:endParaRPr lang="en-US" dirty="0"/>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r>
              <a:rPr lang="en-US" dirty="0" smtClean="0"/>
              <a:t>.</a:t>
            </a:r>
          </a:p>
          <a:p>
            <a:r>
              <a:rPr lang="en-US" dirty="0" smtClean="0"/>
              <a:t>Import a library into your script using the </a:t>
            </a:r>
            <a:r>
              <a:rPr lang="en-US" b="1" dirty="0" smtClean="0">
                <a:solidFill>
                  <a:srgbClr val="0070C0"/>
                </a:solidFill>
              </a:rPr>
              <a:t>import</a:t>
            </a:r>
            <a:r>
              <a:rPr lang="en-US" dirty="0" smtClean="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math</a:t>
                      </a:r>
                    </a:p>
                    <a:p>
                      <a:r>
                        <a:rPr lang="en-US" sz="1600" dirty="0" smtClean="0">
                          <a:latin typeface="Consolas" panose="020B0609020204030204" pitchFamily="49" charset="0"/>
                          <a:cs typeface="Consolas" panose="020B0609020204030204" pitchFamily="49" charset="0"/>
                        </a:rPr>
                        <a:t>&gt;&gt;&gt;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.pi</a:t>
                      </a:r>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r = 10</a:t>
                      </a:r>
                    </a:p>
                    <a:p>
                      <a:r>
                        <a:rPr lang="en-US" sz="1600" dirty="0" smtClean="0">
                          <a:latin typeface="Consolas" panose="020B0609020204030204" pitchFamily="49" charset="0"/>
                          <a:cs typeface="Consolas" panose="020B0609020204030204" pitchFamily="49" charset="0"/>
                        </a:rPr>
                        <a:t>&gt;&gt;&gt; print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.pow</a:t>
                      </a:r>
                      <a:r>
                        <a:rPr lang="en-US" sz="1600" dirty="0" smtClean="0">
                          <a:latin typeface="Consolas" panose="020B0609020204030204" pitchFamily="49" charset="0"/>
                          <a:cs typeface="Consolas" panose="020B0609020204030204" pitchFamily="49" charset="0"/>
                        </a:rPr>
                        <a:t>(r, 2)</a:t>
                      </a:r>
                    </a:p>
                    <a:p>
                      <a:r>
                        <a:rPr lang="en-US" sz="1600" dirty="0" smtClean="0">
                          <a:latin typeface="Consolas" panose="020B0609020204030204" pitchFamily="49" charset="0"/>
                          <a:cs typeface="Consolas" panose="020B0609020204030204" pitchFamily="49" charset="0"/>
                        </a:rPr>
                        <a:t>314.159265359</a:t>
                      </a:r>
                    </a:p>
                    <a:p>
                      <a:endParaRPr lang="en-US" sz="1600" dirty="0" smtClean="0">
                        <a:latin typeface="Consolas" panose="020B0609020204030204" pitchFamily="49" charset="0"/>
                        <a:cs typeface="Consolas" panose="020B0609020204030204" pitchFamily="49" charset="0"/>
                      </a:endParaRPr>
                    </a:p>
                    <a:p>
                      <a:r>
                        <a:rPr lang="pt-BR" sz="1600" dirty="0" smtClean="0">
                          <a:latin typeface="Consolas" panose="020B0609020204030204" pitchFamily="49" charset="0"/>
                          <a:cs typeface="Consolas" panose="020B0609020204030204" pitchFamily="49" charset="0"/>
                        </a:rPr>
                        <a:t>&gt;&gt;&gt; print 2 * p * r</a:t>
                      </a:r>
                    </a:p>
                    <a:p>
                      <a:r>
                        <a:rPr lang="pt-BR" sz="1600" dirty="0" smtClean="0">
                          <a:latin typeface="Consolas" panose="020B0609020204030204" pitchFamily="49" charset="0"/>
                          <a:cs typeface="Consolas" panose="020B0609020204030204" pitchFamily="49" charset="0"/>
                        </a:rPr>
                        <a:t>62.8318530718</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random</a:t>
                      </a: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4</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9</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61</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96010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Python standard library</a:t>
            </a:r>
            <a:endParaRPr lang="en-US" dirty="0"/>
          </a:p>
        </p:txBody>
      </p:sp>
      <p:sp>
        <p:nvSpPr>
          <p:cNvPr id="3" name="Content Placeholder 2"/>
          <p:cNvSpPr>
            <a:spLocks noGrp="1"/>
          </p:cNvSpPr>
          <p:nvPr>
            <p:ph idx="1"/>
          </p:nvPr>
        </p:nvSpPr>
        <p:spPr/>
        <p:txBody>
          <a:bodyPr/>
          <a:lstStyle/>
          <a:p>
            <a:r>
              <a:rPr lang="en-US" dirty="0" smtClean="0"/>
              <a:t>There are a large number of libraries that are included by default in your Python distribution.  These are collectively known as the Python standard library.  There are many, and of course you don’t have to memorize them all.  If </a:t>
            </a:r>
            <a:r>
              <a:rPr lang="en-US" dirty="0"/>
              <a:t>you’re curious, see here: </a:t>
            </a:r>
            <a:r>
              <a:rPr lang="en-US" dirty="0">
                <a:hlinkClick r:id="rId2"/>
              </a:rPr>
              <a:t>https://docs.python.org/2/library</a:t>
            </a:r>
            <a:r>
              <a:rPr lang="en-US" dirty="0" smtClean="0">
                <a:hlinkClick r:id="rId2"/>
              </a:rPr>
              <a:t>/</a:t>
            </a:r>
            <a:r>
              <a:rPr lang="en-US" dirty="0" smtClean="0"/>
              <a:t>.</a:t>
            </a:r>
          </a:p>
          <a:p>
            <a:r>
              <a:rPr lang="en-US" dirty="0" smtClean="0"/>
              <a:t>We just saw two of them!  </a:t>
            </a:r>
            <a:r>
              <a:rPr lang="en-US" b="1" dirty="0" smtClean="0">
                <a:solidFill>
                  <a:srgbClr val="0070C0"/>
                </a:solidFill>
              </a:rPr>
              <a:t>math</a:t>
            </a:r>
            <a:r>
              <a:rPr lang="en-US" dirty="0" smtClean="0">
                <a:solidFill>
                  <a:schemeClr val="tx1"/>
                </a:solidFill>
              </a:rPr>
              <a:t> </a:t>
            </a:r>
            <a:r>
              <a:rPr lang="en-US" dirty="0" smtClean="0"/>
              <a:t>and</a:t>
            </a:r>
            <a:r>
              <a:rPr lang="en-US" dirty="0" smtClean="0">
                <a:solidFill>
                  <a:schemeClr val="tx1"/>
                </a:solidFill>
              </a:rPr>
              <a:t> </a:t>
            </a:r>
            <a:r>
              <a:rPr lang="en-US" b="1" dirty="0" smtClean="0">
                <a:solidFill>
                  <a:srgbClr val="0070C0"/>
                </a:solidFill>
              </a:rPr>
              <a:t>random </a:t>
            </a:r>
            <a:r>
              <a:rPr lang="en-US" dirty="0" smtClean="0"/>
              <a:t>are both included in the Python standard library.</a:t>
            </a:r>
          </a:p>
          <a:p>
            <a:r>
              <a:rPr lang="en-US" dirty="0" smtClean="0"/>
              <a:t>Since they are included by default, you do not need to </a:t>
            </a:r>
            <a:r>
              <a:rPr lang="en-US" b="1" dirty="0" smtClean="0">
                <a:solidFill>
                  <a:srgbClr val="0070C0"/>
                </a:solidFill>
              </a:rPr>
              <a:t>install</a:t>
            </a:r>
            <a:r>
              <a:rPr lang="en-US" dirty="0" smtClean="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607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1</a:t>
            </a:r>
            <a:endParaRPr lang="en-US" dirty="0"/>
          </a:p>
        </p:txBody>
      </p:sp>
      <p:sp>
        <p:nvSpPr>
          <p:cNvPr id="5" name="Text Placeholder 4"/>
          <p:cNvSpPr>
            <a:spLocks noGrp="1"/>
          </p:cNvSpPr>
          <p:nvPr>
            <p:ph type="body" idx="1"/>
          </p:nvPr>
        </p:nvSpPr>
        <p:spPr/>
        <p:txBody>
          <a:bodyPr/>
          <a:lstStyle/>
          <a:p>
            <a:r>
              <a:rPr lang="en-US" dirty="0" smtClean="0"/>
              <a:t>Image Processing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708812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take advantage of the </a:t>
            </a:r>
            <a:r>
              <a:rPr lang="en-US" b="1" dirty="0" smtClean="0">
                <a:solidFill>
                  <a:srgbClr val="0070C0"/>
                </a:solidFill>
              </a:rPr>
              <a:t>Pillow</a:t>
            </a:r>
            <a:r>
              <a:rPr lang="en-US" dirty="0" smtClean="0"/>
              <a:t> library to make image processing a breeze.</a:t>
            </a:r>
          </a:p>
          <a:p>
            <a:r>
              <a:rPr lang="en-US" dirty="0" smtClean="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a:t>
                      </a:r>
                      <a:r>
                        <a:rPr lang="en-US" sz="1000" dirty="0" smtClean="0">
                          <a:solidFill>
                            <a:schemeClr val="bg1">
                              <a:lumMod val="85000"/>
                            </a:schemeClr>
                          </a:solidFill>
                          <a:latin typeface="Consolas" panose="020B0609020204030204" pitchFamily="49" charset="0"/>
                          <a:cs typeface="Consolas" panose="020B0609020204030204" pitchFamily="49" charset="0"/>
                        </a:rPr>
                        <a:t>#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if s &lt; 0 or s &gt; 10: </a:t>
                      </a:r>
                      <a:r>
                        <a:rPr lang="en-US" sz="1000" dirty="0" smtClean="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“nature_" + str(s)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6658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976755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r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("select filter: "))</a:t>
                      </a:r>
                    </a:p>
                    <a:p>
                      <a:r>
                        <a:rPr lang="en-US" sz="1000" dirty="0" smtClean="0">
                          <a:solidFill>
                            <a:schemeClr val="bg1"/>
                          </a:solidFill>
                          <a:latin typeface="Consolas" panose="020B0609020204030204" pitchFamily="49" charset="0"/>
                          <a:cs typeface="Consolas" panose="020B0609020204030204" pitchFamily="49" charset="0"/>
                        </a:rPr>
                        <a:t>if (s &lt; 0 or s &gt; 10) or (r &lt; 0 or r &gt; 1):</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print "filter should be in range [0, 1]"</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if r == 0:</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GaussianBlur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 + str(s) + "_" + str(r)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66</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2680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67</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63782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2</a:t>
            </a:r>
            <a:endParaRPr lang="en-US" dirty="0"/>
          </a:p>
        </p:txBody>
      </p:sp>
      <p:sp>
        <p:nvSpPr>
          <p:cNvPr id="5" name="Text Placeholder 4"/>
          <p:cNvSpPr>
            <a:spLocks noGrp="1"/>
          </p:cNvSpPr>
          <p:nvPr>
            <p:ph type="body" idx="1"/>
          </p:nvPr>
        </p:nvSpPr>
        <p:spPr/>
        <p:txBody>
          <a:bodyPr/>
          <a:lstStyle/>
          <a:p>
            <a:r>
              <a:rPr lang="en-US" dirty="0" smtClean="0"/>
              <a:t>Anagram detection</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63050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9848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Two branches</a:t>
            </a:r>
            <a:endParaRPr lang="en-US" dirty="0"/>
          </a:p>
        </p:txBody>
      </p:sp>
      <p:sp>
        <p:nvSpPr>
          <p:cNvPr id="3" name="Content Placeholder 2"/>
          <p:cNvSpPr>
            <a:spLocks noGrp="1"/>
          </p:cNvSpPr>
          <p:nvPr>
            <p:ph idx="1"/>
          </p:nvPr>
        </p:nvSpPr>
        <p:spPr/>
        <p:txBody>
          <a:bodyPr/>
          <a:lstStyle/>
          <a:p>
            <a:r>
              <a:rPr lang="en-US" dirty="0" smtClean="0"/>
              <a:t>v2.x (current as of July 2015 is 2.7.10)</a:t>
            </a:r>
          </a:p>
          <a:p>
            <a:pPr lvl="1"/>
            <a:r>
              <a:rPr lang="en-US" dirty="0" smtClean="0"/>
              <a:t>Considered as legacy</a:t>
            </a:r>
          </a:p>
          <a:p>
            <a:pPr lvl="1"/>
            <a:r>
              <a:rPr lang="en-US" dirty="0" smtClean="0"/>
              <a:t>Still the default for many OS – many people still use this one!</a:t>
            </a:r>
          </a:p>
          <a:p>
            <a:r>
              <a:rPr lang="en-US" dirty="0" smtClean="0"/>
              <a:t>v3.x (current as of July 2015 is 3.4.3)</a:t>
            </a:r>
          </a:p>
          <a:p>
            <a:pPr lvl="1"/>
            <a:r>
              <a:rPr lang="en-US" dirty="0" smtClean="0"/>
              <a:t>Considered as the current version</a:t>
            </a:r>
          </a:p>
          <a:p>
            <a:pPr lvl="1"/>
            <a:r>
              <a:rPr lang="en-US" dirty="0" smtClean="0"/>
              <a:t>Changelog here</a:t>
            </a:r>
            <a:r>
              <a:rPr lang="en-US" dirty="0"/>
              <a:t>: </a:t>
            </a:r>
            <a:r>
              <a:rPr lang="en-US" dirty="0">
                <a:hlinkClick r:id="rId2"/>
              </a:rPr>
              <a:t>https://</a:t>
            </a:r>
            <a:r>
              <a:rPr lang="en-US" dirty="0" smtClean="0">
                <a:hlinkClick r:id="rId2"/>
              </a:rPr>
              <a:t>docs.python.org/3/whatsnew/3.0.html</a:t>
            </a:r>
            <a:r>
              <a:rPr lang="en-US" dirty="0" smtClean="0"/>
              <a:t> </a:t>
            </a:r>
          </a:p>
          <a:p>
            <a:r>
              <a:rPr lang="en-US" dirty="0" smtClean="0"/>
              <a:t>The code in this class is intended to run on </a:t>
            </a:r>
            <a:r>
              <a:rPr lang="en-US" b="1" u="sng" dirty="0" smtClean="0"/>
              <a:t>v2.7.10</a:t>
            </a:r>
          </a:p>
          <a:p>
            <a:r>
              <a:rPr lang="en-US" dirty="0" smtClean="0"/>
              <a:t>More on the difference between the </a:t>
            </a:r>
            <a:r>
              <a:rPr lang="en-US" dirty="0"/>
              <a:t>two branches </a:t>
            </a:r>
            <a:r>
              <a:rPr lang="en-US" dirty="0" smtClean="0"/>
              <a:t>here:</a:t>
            </a:r>
          </a:p>
          <a:p>
            <a:pPr lvl="1"/>
            <a:r>
              <a:rPr lang="en-US" dirty="0" smtClean="0">
                <a:hlinkClick r:id="rId3"/>
              </a:rPr>
              <a:t>https</a:t>
            </a:r>
            <a:r>
              <a:rPr lang="en-US" dirty="0">
                <a:hlinkClick r:id="rId3"/>
              </a:rPr>
              <a:t>://</a:t>
            </a:r>
            <a:r>
              <a:rPr lang="en-US" dirty="0" smtClean="0">
                <a:hlinkClick r:id="rId3"/>
              </a:rPr>
              <a:t>wiki.python.org/moin/Python2orPython3</a:t>
            </a:r>
            <a:r>
              <a:rPr lang="en-US" dirty="0" smtClean="0"/>
              <a:t> </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149692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p>
          <a:p>
            <a:r>
              <a:rPr lang="en-US" dirty="0" smtClean="0"/>
              <a:t>Hint: the </a:t>
            </a:r>
            <a:r>
              <a:rPr lang="en-US" b="1" dirty="0" smtClean="0">
                <a:solidFill>
                  <a:srgbClr val="0070C0"/>
                </a:solidFill>
              </a:rPr>
              <a:t>dictionary</a:t>
            </a:r>
            <a:r>
              <a:rPr lang="en-US" dirty="0" smtClean="0"/>
              <a:t> data structure will help!</a:t>
            </a:r>
          </a:p>
          <a:p>
            <a:r>
              <a:rPr lang="en-US" dirty="0" smtClean="0"/>
              <a:t>We can solve this in two steps:</a:t>
            </a:r>
          </a:p>
          <a:p>
            <a:pPr lvl="1"/>
            <a:r>
              <a:rPr lang="en-US" dirty="0" smtClean="0"/>
              <a:t>Step one: process a wordlist using our key idea.</a:t>
            </a:r>
          </a:p>
          <a:p>
            <a:pPr lvl="1"/>
            <a:r>
              <a:rPr lang="en-US" dirty="0" smtClean="0"/>
              <a:t>Step two: pick a word and list all its anagrams.</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70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55144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71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620092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35019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r>
              <a:rPr lang="en-US" dirty="0" smtClean="0"/>
              <a:t>Now we can use a </a:t>
            </a:r>
            <a:r>
              <a:rPr lang="en-US" b="1" dirty="0" smtClean="0">
                <a:solidFill>
                  <a:srgbClr val="0070C0"/>
                </a:solidFill>
              </a:rPr>
              <a:t>dictionary</a:t>
            </a:r>
            <a:r>
              <a:rPr lang="en-US" dirty="0" smtClean="0"/>
              <a:t>, where the </a:t>
            </a:r>
            <a:r>
              <a:rPr lang="en-US" b="1" dirty="0" smtClean="0">
                <a:solidFill>
                  <a:srgbClr val="0070C0"/>
                </a:solidFill>
              </a:rPr>
              <a:t>key</a:t>
            </a:r>
            <a:r>
              <a:rPr lang="en-US" dirty="0" smtClean="0"/>
              <a:t> is the sorted string, and the </a:t>
            </a:r>
            <a:r>
              <a:rPr lang="en-US" b="1" dirty="0" smtClean="0">
                <a:solidFill>
                  <a:srgbClr val="0070C0"/>
                </a:solidFill>
              </a:rPr>
              <a:t>value</a:t>
            </a:r>
            <a:r>
              <a:rPr lang="en-US" dirty="0" smtClean="0"/>
              <a:t> is a list of all words which have that sorted string.</a:t>
            </a:r>
          </a:p>
          <a:p>
            <a:r>
              <a:rPr lang="en-US" dirty="0" smtClean="0"/>
              <a:t>Once we have built up this dictionary, using </a:t>
            </a:r>
            <a:br>
              <a:rPr lang="en-US" dirty="0" smtClean="0"/>
            </a:br>
            <a:r>
              <a:rPr lang="en-US" dirty="0" smtClean="0"/>
              <a:t>a wordlist, it’s quick and easy to find all the</a:t>
            </a:r>
            <a:br>
              <a:rPr lang="en-US" dirty="0" smtClean="0"/>
            </a:br>
            <a:r>
              <a:rPr lang="en-US" dirty="0" smtClean="0"/>
              <a:t>anagrams for any given word!</a:t>
            </a:r>
          </a:p>
          <a:p>
            <a:endParaRPr lang="en-US" dirty="0" smtClean="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73</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5432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Anagram detection</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We have the idea, now let’s put it into code!</a:t>
            </a:r>
          </a:p>
          <a:p>
            <a:r>
              <a:rPr lang="en-US" dirty="0" smtClean="0"/>
              <a:t>The function </a:t>
            </a:r>
            <a:r>
              <a:rPr lang="en-US" b="1" dirty="0" err="1" smtClean="0">
                <a:solidFill>
                  <a:srgbClr val="0070C0"/>
                </a:solidFill>
              </a:rPr>
              <a:t>gen_key</a:t>
            </a:r>
            <a:r>
              <a:rPr lang="en-US" dirty="0" smtClean="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def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string_in.lower</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smtClean="0">
                          <a:solidFill>
                            <a:schemeClr val="bg1"/>
                          </a:solidFill>
                          <a:latin typeface="Consolas" panose="020B0609020204030204" pitchFamily="49" charset="0"/>
                          <a:cs typeface="Consolas" panose="020B0609020204030204" pitchFamily="49" charset="0"/>
                        </a:rPr>
                        <a:t>    a = list(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a:t>
                      </a:r>
                      <a:r>
                        <a:rPr lang="en-US" sz="1000" baseline="0" dirty="0" smtClean="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baseline="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solidFill>
                          <a:latin typeface="Consolas" panose="020B0609020204030204" pitchFamily="49" charset="0"/>
                          <a:cs typeface="Consolas" panose="020B0609020204030204" pitchFamily="49" charset="0"/>
                        </a:rPr>
                        <a:t>return "".join(sorted(a)) </a:t>
                      </a:r>
                      <a:r>
                        <a:rPr lang="en-US" sz="1000" dirty="0" smtClean="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 return</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D = {}</a:t>
                      </a:r>
                    </a:p>
                    <a:p>
                      <a:r>
                        <a:rPr lang="en-US" sz="1000" dirty="0" smtClean="0">
                          <a:solidFill>
                            <a:schemeClr val="bg1"/>
                          </a:solidFill>
                          <a:latin typeface="Consolas" panose="020B0609020204030204" pitchFamily="49" charset="0"/>
                          <a:cs typeface="Consolas" panose="020B0609020204030204" pitchFamily="49" charset="0"/>
                        </a:rPr>
                        <a:t>print "processing word list..."</a:t>
                      </a:r>
                    </a:p>
                    <a:p>
                      <a:r>
                        <a:rPr lang="en-US" sz="1000" dirty="0" smtClean="0">
                          <a:solidFill>
                            <a:schemeClr val="bg1"/>
                          </a:solidFill>
                          <a:latin typeface="Consolas" panose="020B0609020204030204" pitchFamily="49" charset="0"/>
                          <a:cs typeface="Consolas" panose="020B0609020204030204" pitchFamily="49" charset="0"/>
                        </a:rPr>
                        <a:t>with open("wlist.txt") as f:</a:t>
                      </a:r>
                    </a:p>
                    <a:p>
                      <a:r>
                        <a:rPr lang="en-US" sz="1000" dirty="0" smtClean="0">
                          <a:solidFill>
                            <a:schemeClr val="bg1"/>
                          </a:solidFill>
                          <a:latin typeface="Consolas" panose="020B0609020204030204" pitchFamily="49" charset="0"/>
                          <a:cs typeface="Consolas" panose="020B0609020204030204" pitchFamily="49" charset="0"/>
                        </a:rPr>
                        <a:t>    for line in f:</a:t>
                      </a:r>
                    </a:p>
                    <a:p>
                      <a:r>
                        <a:rPr lang="en-US" sz="1000" dirty="0" smtClean="0">
                          <a:solidFill>
                            <a:schemeClr val="bg1"/>
                          </a:solidFill>
                          <a:latin typeface="Consolas" panose="020B0609020204030204" pitchFamily="49" charset="0"/>
                          <a:cs typeface="Consolas" panose="020B0609020204030204" pitchFamily="49" charset="0"/>
                        </a:rPr>
                        <a:t>        word = </a:t>
                      </a:r>
                      <a:r>
                        <a:rPr lang="en-US" sz="1000" dirty="0" err="1" smtClean="0">
                          <a:solidFill>
                            <a:schemeClr val="bg1"/>
                          </a:solidFill>
                          <a:latin typeface="Consolas" panose="020B0609020204030204" pitchFamily="49" charset="0"/>
                          <a:cs typeface="Consolas" panose="020B0609020204030204" pitchFamily="49" charset="0"/>
                        </a:rPr>
                        <a:t>line.strip</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smtClean="0">
                          <a:solidFill>
                            <a:schemeClr val="bg1"/>
                          </a:solidFill>
                          <a:latin typeface="Consolas" panose="020B0609020204030204" pitchFamily="49" charset="0"/>
                          <a:cs typeface="Consolas" panose="020B0609020204030204" pitchFamily="49" charset="0"/>
                        </a:rPr>
                        <a:t>        k =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 </a:t>
                      </a:r>
                      <a:r>
                        <a:rPr lang="en-US" sz="1000" dirty="0" smtClean="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        if k in D:</a:t>
                      </a:r>
                    </a:p>
                    <a:p>
                      <a:r>
                        <a:rPr lang="en-US" sz="1000" dirty="0" smtClean="0">
                          <a:solidFill>
                            <a:schemeClr val="bg1"/>
                          </a:solidFill>
                          <a:latin typeface="Consolas" panose="020B0609020204030204" pitchFamily="49" charset="0"/>
                          <a:cs typeface="Consolas" panose="020B0609020204030204" pitchFamily="49" charset="0"/>
                        </a:rPr>
                        <a:t>            D[k].append(word)</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D[k] = [word]</a:t>
                      </a:r>
                    </a:p>
                    <a:p>
                      <a:r>
                        <a:rPr lang="en-US" sz="1000" dirty="0" smtClean="0">
                          <a:solidFill>
                            <a:schemeClr val="bg1"/>
                          </a:solidFill>
                          <a:latin typeface="Consolas" panose="020B0609020204030204" pitchFamily="49" charset="0"/>
                          <a:cs typeface="Consolas" panose="020B0609020204030204" pitchFamily="49" charset="0"/>
                        </a:rPr>
                        <a:t>print "done"</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word = </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word: ")</a:t>
                      </a:r>
                    </a:p>
                    <a:p>
                      <a:r>
                        <a:rPr lang="en-US" sz="1000" dirty="0" smtClean="0">
                          <a:solidFill>
                            <a:schemeClr val="bg1"/>
                          </a:solidFill>
                          <a:latin typeface="Consolas" panose="020B0609020204030204" pitchFamily="49" charset="0"/>
                          <a:cs typeface="Consolas" panose="020B0609020204030204" pitchFamily="49" charset="0"/>
                        </a:rPr>
                        <a:t>print D[</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latin typeface="Consolas" panose="020B0609020204030204" pitchFamily="49" charset="0"/>
                          <a:cs typeface="Consolas" panose="020B0609020204030204" pitchFamily="49" charset="0"/>
                        </a:rPr>
                        <a:t>heros</a:t>
                      </a:r>
                      <a:r>
                        <a:rPr lang="en-US" sz="1600" dirty="0" smtClean="0">
                          <a:latin typeface="Consolas" panose="020B0609020204030204" pitchFamily="49" charset="0"/>
                          <a:cs typeface="Consolas" panose="020B0609020204030204" pitchFamily="49" charset="0"/>
                        </a:rPr>
                        <a:t>', 'horse', '</a:t>
                      </a:r>
                      <a:r>
                        <a:rPr lang="en-US" sz="1600" dirty="0" err="1" smtClean="0">
                          <a:latin typeface="Consolas" panose="020B0609020204030204" pitchFamily="49" charset="0"/>
                          <a:cs typeface="Consolas" panose="020B0609020204030204" pitchFamily="49" charset="0"/>
                        </a:rPr>
                        <a:t>osher</a:t>
                      </a:r>
                      <a:r>
                        <a:rPr lang="en-US" sz="1600" dirty="0" smtClean="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74</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48776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(2/2)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75</a:t>
            </a:fld>
            <a:endParaRPr lang="en-US" dirty="0"/>
          </a:p>
        </p:txBody>
      </p:sp>
    </p:spTree>
    <p:extLst>
      <p:ext uri="{BB962C8B-B14F-4D97-AF65-F5344CB8AC3E}">
        <p14:creationId xmlns:p14="http://schemas.microsoft.com/office/powerpoint/2010/main" val="417554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two inputs, </a:t>
            </a:r>
            <a:r>
              <a:rPr lang="en-US" sz="3600" b="1" dirty="0" smtClean="0">
                <a:solidFill>
                  <a:srgbClr val="0070C0"/>
                </a:solidFill>
              </a:rPr>
              <a:t>ex3(a, n)</a:t>
            </a:r>
            <a:r>
              <a:rPr lang="en-US" sz="3600" dirty="0" smtClean="0"/>
              <a:t> which returns the top </a:t>
            </a:r>
            <a:r>
              <a:rPr lang="en-US" sz="3600" b="1" dirty="0" smtClean="0">
                <a:solidFill>
                  <a:srgbClr val="0070C0"/>
                </a:solidFill>
              </a:rPr>
              <a:t>n</a:t>
            </a:r>
            <a:r>
              <a:rPr lang="en-US" sz="3600" dirty="0" smtClean="0"/>
              <a:t> scores within an input list </a:t>
            </a:r>
            <a:r>
              <a:rPr lang="en-US" sz="3600" b="1" dirty="0" smtClean="0">
                <a:solidFill>
                  <a:srgbClr val="0070C0"/>
                </a:solidFill>
              </a:rPr>
              <a:t>a</a:t>
            </a:r>
            <a:r>
              <a:rPr lang="en-US" sz="3600" dirty="0" smtClean="0"/>
              <a:t>.  </a:t>
            </a:r>
          </a:p>
          <a:p>
            <a:r>
              <a:rPr lang="en-US" sz="3600" dirty="0" smtClean="0"/>
              <a:t>The top </a:t>
            </a:r>
            <a:r>
              <a:rPr lang="en-US" sz="3600" b="1" dirty="0" smtClean="0">
                <a:solidFill>
                  <a:srgbClr val="0070C0"/>
                </a:solidFill>
              </a:rPr>
              <a:t>n </a:t>
            </a:r>
            <a:r>
              <a:rPr lang="en-US" sz="3600" dirty="0" smtClean="0"/>
              <a:t>scores should be returned as a list.</a:t>
            </a:r>
            <a:endParaRPr lang="en-US" sz="36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76</a:t>
            </a:fld>
            <a:endParaRPr lang="en-US" dirty="0"/>
          </a:p>
        </p:txBody>
      </p:sp>
    </p:spTree>
    <p:extLst>
      <p:ext uri="{BB962C8B-B14F-4D97-AF65-F5344CB8AC3E}">
        <p14:creationId xmlns:p14="http://schemas.microsoft.com/office/powerpoint/2010/main" val="343236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Hint: use list slicing!</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2238435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n</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43563086"/>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9092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2208589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n</a:t>
                      </a:r>
                      <a:r>
                        <a:rPr lang="en-US" sz="1400" dirty="0" smtClean="0">
                          <a:latin typeface="Consolas" panose="020B0609020204030204" pitchFamily="49" charset="0"/>
                          <a:cs typeface="Consolas" panose="020B0609020204030204" pitchFamily="49" charset="0"/>
                        </a:rPr>
                        <a:t>):</a:t>
                      </a:r>
                    </a:p>
                    <a:p>
                      <a:r>
                        <a:rPr lang="en-US" sz="1400" baseline="0" dirty="0" smtClean="0">
                          <a:latin typeface="Consolas" panose="020B0609020204030204" pitchFamily="49" charset="0"/>
                          <a:cs typeface="Consolas" panose="020B0609020204030204" pitchFamily="49" charset="0"/>
                        </a:rPr>
                        <a:t>    b = sorted(a)</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b[-n:]</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1316937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9677061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03971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one input, </a:t>
            </a:r>
            <a:r>
              <a:rPr lang="en-US" sz="3600" b="1" dirty="0" smtClean="0">
                <a:solidFill>
                  <a:srgbClr val="0070C0"/>
                </a:solidFill>
              </a:rPr>
              <a:t>ex4(string)</a:t>
            </a:r>
            <a:r>
              <a:rPr lang="en-US" sz="3600" dirty="0" smtClean="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spTree>
    <p:extLst>
      <p:ext uri="{BB962C8B-B14F-4D97-AF65-F5344CB8AC3E}">
        <p14:creationId xmlns:p14="http://schemas.microsoft.com/office/powerpoint/2010/main" val="3108994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start</a:t>
            </a:r>
            <a:endParaRPr lang="en-US" dirty="0"/>
          </a:p>
        </p:txBody>
      </p:sp>
      <p:sp>
        <p:nvSpPr>
          <p:cNvPr id="3" name="Content Placeholder 2"/>
          <p:cNvSpPr>
            <a:spLocks noGrp="1"/>
          </p:cNvSpPr>
          <p:nvPr>
            <p:ph idx="1"/>
          </p:nvPr>
        </p:nvSpPr>
        <p:spPr/>
        <p:txBody>
          <a:bodyPr>
            <a:normAutofit/>
          </a:bodyPr>
          <a:lstStyle/>
          <a:p>
            <a:r>
              <a:rPr lang="en-US" dirty="0" smtClean="0"/>
              <a:t>Hopefully, by this point, everyone has installed Python on their laptop.  </a:t>
            </a:r>
          </a:p>
          <a:p>
            <a:r>
              <a:rPr lang="en-US" dirty="0" smtClean="0"/>
              <a:t>I highly recommend that you type alongside me during this course.  I think you’ll get more out of it that way!</a:t>
            </a:r>
          </a:p>
          <a:p>
            <a:r>
              <a:rPr lang="en-US" dirty="0" smtClean="0"/>
              <a:t>If you want to learn more, there are some really great lectures online.</a:t>
            </a:r>
          </a:p>
          <a:p>
            <a:pPr lvl="1"/>
            <a:r>
              <a:rPr lang="en-US" dirty="0" smtClean="0">
                <a:hlinkClick r:id="rId2"/>
              </a:rPr>
              <a:t>Jessica McKellar @ </a:t>
            </a:r>
            <a:r>
              <a:rPr lang="en-US" dirty="0" err="1" smtClean="0">
                <a:hlinkClick r:id="rId2"/>
              </a:rPr>
              <a:t>PyCon</a:t>
            </a:r>
            <a:r>
              <a:rPr lang="en-US" dirty="0" smtClean="0">
                <a:hlinkClick r:id="rId2"/>
              </a:rPr>
              <a:t> 2014</a:t>
            </a:r>
            <a:endParaRPr lang="en-US" dirty="0" smtClean="0"/>
          </a:p>
          <a:p>
            <a:pPr lvl="1"/>
            <a:r>
              <a:rPr lang="en-US" dirty="0" smtClean="0">
                <a:hlinkClick r:id="rId3"/>
              </a:rPr>
              <a:t>Series from Google Developers (2 days)</a:t>
            </a:r>
            <a:endParaRPr lang="en-US" dirty="0" smtClean="0"/>
          </a:p>
          <a:p>
            <a:r>
              <a:rPr lang="en-US" dirty="0" smtClean="0"/>
              <a:t>If anyone does not have Python installed at this point, please try one of these:</a:t>
            </a:r>
          </a:p>
          <a:p>
            <a:pPr lvl="1"/>
            <a:r>
              <a:rPr lang="en-US" dirty="0" smtClean="0"/>
              <a:t>Go ahead and install from </a:t>
            </a:r>
            <a:r>
              <a:rPr lang="en-US" dirty="0" smtClean="0">
                <a:hlinkClick r:id="rId4"/>
              </a:rPr>
              <a:t>python.org</a:t>
            </a:r>
            <a:r>
              <a:rPr lang="en-US" dirty="0" smtClean="0"/>
              <a:t>.</a:t>
            </a:r>
          </a:p>
          <a:p>
            <a:pPr lvl="1"/>
            <a:r>
              <a:rPr lang="en-US" dirty="0" smtClean="0"/>
              <a:t>If, for whatever reason, you cannot install Python (perhaps because of access privileges or some other such thing), please use a web-based Python interpreter for this class: </a:t>
            </a:r>
            <a:r>
              <a:rPr lang="en-US" dirty="0" smtClean="0">
                <a:hlinkClick r:id="rId5"/>
              </a:rPr>
              <a:t>Coding Ground</a:t>
            </a:r>
            <a:r>
              <a:rPr lang="en-US" dirty="0" smtClean="0"/>
              <a:t>.</a:t>
            </a:r>
          </a:p>
          <a:p>
            <a:pPr lvl="1"/>
            <a:r>
              <a:rPr lang="en-US" dirty="0" smtClean="0"/>
              <a:t>As a last resort, use this one: </a:t>
            </a:r>
            <a:r>
              <a:rPr lang="en-US" dirty="0" smtClean="0">
                <a:hlinkClick r:id="rId6"/>
              </a:rPr>
              <a:t>repl.it</a:t>
            </a:r>
            <a:r>
              <a:rPr lang="en-US" dirty="0" smtClean="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22509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Return a dictionary with:</a:t>
            </a:r>
          </a:p>
          <a:p>
            <a:pPr lvl="1"/>
            <a:r>
              <a:rPr lang="en-US" dirty="0" smtClean="0"/>
              <a:t>Each character being a key</a:t>
            </a:r>
          </a:p>
          <a:p>
            <a:pPr lvl="1"/>
            <a:r>
              <a:rPr lang="en-US" dirty="0" smtClean="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184974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669593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0689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0002039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string = </a:t>
                      </a:r>
                      <a:r>
                        <a:rPr lang="en-US" sz="1400" dirty="0" err="1" smtClean="0">
                          <a:latin typeface="Consolas" panose="020B0609020204030204" pitchFamily="49" charset="0"/>
                          <a:cs typeface="Consolas" panose="020B0609020204030204" pitchFamily="49" charset="0"/>
                        </a:rPr>
                        <a:t>string.lower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result = {}</a:t>
                      </a:r>
                    </a:p>
                    <a:p>
                      <a:r>
                        <a:rPr lang="en-US" sz="1400" dirty="0" smtClean="0">
                          <a:latin typeface="Consolas" panose="020B0609020204030204" pitchFamily="49" charset="0"/>
                          <a:cs typeface="Consolas" panose="020B0609020204030204" pitchFamily="49" charset="0"/>
                        </a:rPr>
                        <a:t>    for letter in string:</a:t>
                      </a:r>
                    </a:p>
                    <a:p>
                      <a:r>
                        <a:rPr lang="en-US" sz="1400" dirty="0" smtClean="0">
                          <a:latin typeface="Consolas" panose="020B0609020204030204" pitchFamily="49" charset="0"/>
                          <a:cs typeface="Consolas" panose="020B0609020204030204" pitchFamily="49" charset="0"/>
                        </a:rPr>
                        <a:t>        if letter in result:</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else:</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return result</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097936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425492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 8, 'a': 1, 'c': 1, 'b': 1, 'e': 3, 'd': 1, 'g': 1, 'f': 1, '</a:t>
                      </a:r>
                      <a:r>
                        <a:rPr lang="en-US" sz="1800" dirty="0" err="1" smtClean="0">
                          <a:latin typeface="Consolas" panose="020B0609020204030204" pitchFamily="49" charset="0"/>
                          <a:cs typeface="Consolas" panose="020B0609020204030204" pitchFamily="49" charset="0"/>
                        </a:rPr>
                        <a:t>i</a:t>
                      </a:r>
                      <a:r>
                        <a:rPr lang="en-US" sz="1800" dirty="0" smtClean="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612195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280778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Keep learning!</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smtClean="0"/>
              <a:t>83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23488"/>
            <a:ext cx="6400800" cy="4235954"/>
          </a:xfrm>
          <a:prstGeom prst="rect">
            <a:avLst/>
          </a:prstGeom>
          <a:ln w="38100">
            <a:solidFill>
              <a:schemeClr val="accent1">
                <a:alpha val="50000"/>
              </a:schemeClr>
            </a:solidFill>
          </a:ln>
        </p:spPr>
      </p:pic>
    </p:spTree>
    <p:extLst>
      <p:ext uri="{BB962C8B-B14F-4D97-AF65-F5344CB8AC3E}">
        <p14:creationId xmlns:p14="http://schemas.microsoft.com/office/powerpoint/2010/main" val="283763410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Acknowledgments</a:t>
            </a:r>
            <a:endParaRPr lang="en-US" dirty="0"/>
          </a:p>
        </p:txBody>
      </p:sp>
      <p:sp>
        <p:nvSpPr>
          <p:cNvPr id="5" name="Content Placeholder 4"/>
          <p:cNvSpPr>
            <a:spLocks noGrp="1"/>
          </p:cNvSpPr>
          <p:nvPr>
            <p:ph idx="1"/>
          </p:nvPr>
        </p:nvSpPr>
        <p:spPr/>
        <p:txBody>
          <a:bodyPr/>
          <a:lstStyle/>
          <a:p>
            <a:r>
              <a:rPr lang="en-US" dirty="0" smtClean="0"/>
              <a:t>This class took a lot of time and effort to put together.  I didn’t do it alone.  I really appreciate the help provided by the following people:</a:t>
            </a:r>
          </a:p>
          <a:p>
            <a:pPr lvl="1"/>
            <a:r>
              <a:rPr lang="en-US" dirty="0"/>
              <a:t>Prof. Truong Nguyen (UCSD ECE Department Chair, Professor</a:t>
            </a:r>
            <a:r>
              <a:rPr lang="en-US" dirty="0" smtClean="0"/>
              <a:t>)</a:t>
            </a:r>
          </a:p>
          <a:p>
            <a:pPr lvl="1"/>
            <a:r>
              <a:rPr lang="en-US" dirty="0" smtClean="0"/>
              <a:t>Dr</a:t>
            </a:r>
            <a:r>
              <a:rPr lang="en-US" dirty="0"/>
              <a:t>.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err="1">
                <a:solidFill>
                  <a:srgbClr val="0070C0"/>
                </a:solidFill>
              </a:rPr>
              <a:t>Keras</a:t>
            </a:r>
            <a:r>
              <a:rPr lang="en-US" dirty="0"/>
              <a:t> toolbox</a:t>
            </a:r>
            <a:r>
              <a:rPr lang="en-US" dirty="0" smtClean="0"/>
              <a:t>.</a:t>
            </a:r>
          </a:p>
          <a:p>
            <a:pPr lvl="1"/>
            <a:r>
              <a:rPr lang="en-US" dirty="0"/>
              <a:t>Dr. Sayanan Sivaraman (Apple, UCSD PhD 2013)</a:t>
            </a:r>
          </a:p>
          <a:p>
            <a:pPr lvl="1"/>
            <a:r>
              <a:rPr lang="en-US" dirty="0" smtClean="0"/>
              <a:t>Alain Domissy </a:t>
            </a:r>
            <a:r>
              <a:rPr lang="en-US" dirty="0" smtClean="0"/>
              <a:t>(</a:t>
            </a:r>
            <a:r>
              <a:rPr lang="en-US" dirty="0"/>
              <a:t>Software Engineer, SD Python co-organizer</a:t>
            </a:r>
            <a:r>
              <a:rPr lang="en-US" dirty="0" smtClean="0"/>
              <a:t>)</a:t>
            </a:r>
            <a:endParaRPr lang="en-US" dirty="0" smtClean="0"/>
          </a:p>
          <a:p>
            <a:pPr lvl="1"/>
            <a:r>
              <a:rPr lang="en-US" dirty="0" smtClean="0"/>
              <a:t>Trey Hunner </a:t>
            </a:r>
            <a:r>
              <a:rPr lang="en-US" dirty="0"/>
              <a:t>(Teacher</a:t>
            </a:r>
            <a:r>
              <a:rPr lang="en-US" dirty="0" smtClean="0"/>
              <a:t>, SD Python co-organizer)</a:t>
            </a:r>
          </a:p>
        </p:txBody>
      </p:sp>
      <p:sp>
        <p:nvSpPr>
          <p:cNvPr id="3" name="Slide Number Placeholder 2"/>
          <p:cNvSpPr>
            <a:spLocks noGrp="1"/>
          </p:cNvSpPr>
          <p:nvPr>
            <p:ph type="sldNum" sz="quarter" idx="12"/>
          </p:nvPr>
        </p:nvSpPr>
        <p:spPr/>
        <p:txBody>
          <a:bodyPr/>
          <a:lstStyle/>
          <a:p>
            <a:fld id="{4CE482DC-2269-4F26-9D2A-7E44B1A4CD85}" type="slidenum">
              <a:rPr lang="en-US" smtClean="0"/>
              <a:t>84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97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77496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smtClean="0"/>
              <a:t>Mutability</a:t>
            </a:r>
            <a:endParaRPr lang="en-US" dirty="0"/>
          </a:p>
        </p:txBody>
      </p:sp>
      <p:sp>
        <p:nvSpPr>
          <p:cNvPr id="5" name="Content Placeholder 4"/>
          <p:cNvSpPr>
            <a:spLocks noGrp="1"/>
          </p:cNvSpPr>
          <p:nvPr>
            <p:ph idx="1"/>
          </p:nvPr>
        </p:nvSpPr>
        <p:spPr/>
        <p:txBody>
          <a:bodyPr/>
          <a:lstStyle/>
          <a:p>
            <a:r>
              <a:rPr lang="en-US" dirty="0" smtClean="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smtClean="0"/>
              <a:t>This poses a problem for hashing, however.  To remain fast, the hashing process should be able to compute the hash value for an object once, and be done with it.  This requires that the object isn’t changing in a meaningful way.  </a:t>
            </a:r>
          </a:p>
          <a:p>
            <a:r>
              <a:rPr lang="en-US" dirty="0" smtClean="0"/>
              <a:t>We can get some more insight into this topic by re-opening our interpreters and using </a:t>
            </a:r>
            <a:r>
              <a:rPr lang="en-US" b="1" dirty="0">
                <a:solidFill>
                  <a:srgbClr val="0070C0"/>
                </a:solidFill>
              </a:rPr>
              <a:t>id()</a:t>
            </a:r>
            <a:r>
              <a:rPr lang="en-US" dirty="0" smtClean="0"/>
              <a:t> to find the memory location of different mutable and immutable objects.</a:t>
            </a:r>
            <a:endParaRPr lang="en-US" b="1" dirty="0" smtClean="0">
              <a:solidFill>
                <a:srgbClr val="0070C0"/>
              </a:solidFill>
            </a:endParaRPr>
          </a:p>
          <a:p>
            <a:pPr lvl="1"/>
            <a:endParaRPr lang="en-US" dirty="0" smtClean="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86</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2338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Mutability</a:t>
            </a:r>
            <a:endParaRPr lang="en-US" dirty="0"/>
          </a:p>
        </p:txBody>
      </p:sp>
      <p:sp>
        <p:nvSpPr>
          <p:cNvPr id="5" name="Content Placeholder 4"/>
          <p:cNvSpPr>
            <a:spLocks noGrp="1"/>
          </p:cNvSpPr>
          <p:nvPr>
            <p:ph idx="1"/>
          </p:nvPr>
        </p:nvSpPr>
        <p:spPr/>
        <p:txBody>
          <a:bodyPr/>
          <a:lstStyle/>
          <a:p>
            <a:r>
              <a:rPr lang="en-US" dirty="0" smtClean="0"/>
              <a:t>All data in Python is represented as objects.  Objects are either mutable or immutable.</a:t>
            </a:r>
          </a:p>
          <a:p>
            <a:pPr lvl="1"/>
            <a:r>
              <a:rPr lang="en-US" dirty="0"/>
              <a:t>Immutable – The object’s identity will change if its content is changed.</a:t>
            </a:r>
          </a:p>
          <a:p>
            <a:pPr lvl="2"/>
            <a:r>
              <a:rPr lang="en-US" dirty="0"/>
              <a:t>Ex: int, float, string, </a:t>
            </a:r>
            <a:r>
              <a:rPr lang="en-US" dirty="0" smtClean="0"/>
              <a:t>tuple</a:t>
            </a:r>
          </a:p>
          <a:p>
            <a:pPr lvl="1"/>
            <a:r>
              <a:rPr lang="en-US" dirty="0" smtClean="0"/>
              <a:t>Mutable – The object’s content can be changed without changing its identity.</a:t>
            </a:r>
          </a:p>
          <a:p>
            <a:pPr lvl="2"/>
            <a:r>
              <a:rPr lang="en-US" dirty="0" smtClean="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a:t>
                      </a:r>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37942720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s += " is great"</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38416080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a:t>
                      </a:r>
                      <a:r>
                        <a:rPr lang="en-US" sz="1200" dirty="0" err="1" smtClean="0">
                          <a:latin typeface="Consolas" panose="020B0609020204030204" pitchFamily="49" charset="0"/>
                          <a:cs typeface="Consolas" panose="020B0609020204030204" pitchFamily="49" charset="0"/>
                        </a:rPr>
                        <a:t>s.append</a:t>
                      </a:r>
                      <a:r>
                        <a:rPr lang="en-US" sz="1200" dirty="0" smtClean="0">
                          <a:latin typeface="Consolas" panose="020B0609020204030204" pitchFamily="49" charset="0"/>
                          <a:cs typeface="Consolas" panose="020B0609020204030204" pitchFamily="49" charset="0"/>
                        </a:rPr>
                        <a:t>("jerry")</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smtClean="0">
                          <a:latin typeface="Consolas" panose="020B0609020204030204" pitchFamily="49" charset="0"/>
                          <a:cs typeface="Consolas" panose="020B0609020204030204" pitchFamily="49" charset="0"/>
                        </a:rPr>
                        <a:t>['rick',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87</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4507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Tuple</a:t>
            </a:r>
            <a:endParaRPr lang="en-US" dirty="0"/>
          </a:p>
        </p:txBody>
      </p:sp>
      <p:sp>
        <p:nvSpPr>
          <p:cNvPr id="5" name="Content Placeholder 4"/>
          <p:cNvSpPr>
            <a:spLocks noGrp="1"/>
          </p:cNvSpPr>
          <p:nvPr>
            <p:ph idx="1"/>
          </p:nvPr>
        </p:nvSpPr>
        <p:spPr/>
        <p:txBody>
          <a:bodyPr/>
          <a:lstStyle/>
          <a:p>
            <a:r>
              <a:rPr lang="en-US" dirty="0" smtClean="0"/>
              <a:t>Similar to a list, a tuple is also a collection of items.  However, a tuple is immutable while a list is mutable.  While you lose flexibility in using a tuple, you gain speed in exchange.  Operations with tuples will take less time to compute.  You </a:t>
            </a:r>
            <a:r>
              <a:rPr lang="en-US" b="1" dirty="0" smtClean="0">
                <a:solidFill>
                  <a:srgbClr val="0070C0"/>
                </a:solidFill>
              </a:rPr>
              <a:t>cannot modify </a:t>
            </a:r>
            <a:r>
              <a:rPr lang="en-US" dirty="0" smtClean="0"/>
              <a:t>an element in a tuple.</a:t>
            </a:r>
          </a:p>
          <a:p>
            <a:r>
              <a:rPr lang="en-US" dirty="0" smtClean="0"/>
              <a:t>Tuples are defined using a comma-separated collection of values in </a:t>
            </a:r>
            <a:r>
              <a:rPr lang="en-US" dirty="0" err="1" smtClean="0"/>
              <a:t>parens</a:t>
            </a:r>
            <a:r>
              <a:rPr lang="en-US" dirty="0" smtClean="0"/>
              <a:t> “</a:t>
            </a:r>
            <a:r>
              <a:rPr lang="en-US" b="1" dirty="0" smtClean="0">
                <a:solidFill>
                  <a:srgbClr val="0070C0"/>
                </a:solidFill>
              </a:rPr>
              <a:t>( )</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400" dirty="0" smtClean="0">
                          <a:latin typeface="Consolas" panose="020B0609020204030204" pitchFamily="49" charset="0"/>
                          <a:cs typeface="Consolas" panose="020B0609020204030204" pitchFamily="49" charset="0"/>
                        </a:rPr>
                        <a:t>&gt;&gt;&gt; x = (3, 5)</a:t>
                      </a:r>
                    </a:p>
                    <a:p>
                      <a:r>
                        <a:rPr lang="en-US" sz="1400" dirty="0" smtClean="0">
                          <a:latin typeface="Consolas" panose="020B0609020204030204" pitchFamily="49" charset="0"/>
                          <a:cs typeface="Consolas" panose="020B0609020204030204" pitchFamily="49" charset="0"/>
                        </a:rPr>
                        <a:t>&gt;&gt;&gt; print x[0]</a:t>
                      </a:r>
                    </a:p>
                    <a:p>
                      <a:r>
                        <a:rPr lang="en-US" sz="1400" dirty="0" smtClean="0">
                          <a:latin typeface="Consolas" panose="020B0609020204030204" pitchFamily="49" charset="0"/>
                          <a:cs typeface="Consolas" panose="020B0609020204030204" pitchFamily="49" charset="0"/>
                        </a:rPr>
                        <a:t>3</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x[0] = 5</a:t>
                      </a:r>
                    </a:p>
                    <a:p>
                      <a:r>
                        <a:rPr lang="en-US" sz="1400" dirty="0" err="1" smtClean="0">
                          <a:latin typeface="Consolas" panose="020B0609020204030204" pitchFamily="49" charset="0"/>
                          <a:cs typeface="Consolas" panose="020B0609020204030204" pitchFamily="49" charset="0"/>
                        </a:rPr>
                        <a:t>Traceback</a:t>
                      </a:r>
                      <a:r>
                        <a:rPr lang="en-US" sz="1400" dirty="0" smtClean="0">
                          <a:latin typeface="Consolas" panose="020B0609020204030204" pitchFamily="49" charset="0"/>
                          <a:cs typeface="Consolas" panose="020B0609020204030204" pitchFamily="49" charset="0"/>
                        </a:rPr>
                        <a:t> (most recent call last):</a:t>
                      </a:r>
                    </a:p>
                    <a:p>
                      <a:r>
                        <a:rPr lang="en-US" sz="1400" dirty="0" smtClean="0">
                          <a:latin typeface="Consolas" panose="020B0609020204030204" pitchFamily="49" charset="0"/>
                          <a:cs typeface="Consolas" panose="020B0609020204030204" pitchFamily="49" charset="0"/>
                        </a:rPr>
                        <a:t>  File "&lt;</a:t>
                      </a:r>
                      <a:r>
                        <a:rPr lang="en-US" sz="1400" dirty="0" err="1" smtClean="0">
                          <a:latin typeface="Consolas" panose="020B0609020204030204" pitchFamily="49" charset="0"/>
                          <a:cs typeface="Consolas" panose="020B0609020204030204" pitchFamily="49" charset="0"/>
                        </a:rPr>
                        <a:t>stdin</a:t>
                      </a:r>
                      <a:r>
                        <a:rPr lang="en-US" sz="1400" dirty="0" smtClean="0">
                          <a:latin typeface="Consolas" panose="020B0609020204030204" pitchFamily="49" charset="0"/>
                          <a:cs typeface="Consolas" panose="020B0609020204030204" pitchFamily="49" charset="0"/>
                        </a:rPr>
                        <a:t>&gt;", line 1, in &lt;module&gt;</a:t>
                      </a:r>
                    </a:p>
                    <a:p>
                      <a:r>
                        <a:rPr lang="en-US" sz="1400" dirty="0" err="1" smtClean="0">
                          <a:latin typeface="Consolas" panose="020B0609020204030204" pitchFamily="49" charset="0"/>
                          <a:cs typeface="Consolas" panose="020B0609020204030204" pitchFamily="49" charset="0"/>
                        </a:rPr>
                        <a:t>TypeError</a:t>
                      </a:r>
                      <a:r>
                        <a:rPr lang="en-US" sz="1400" dirty="0" smtClean="0">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'tuple' object does not support item assignment</a:t>
                      </a:r>
                      <a:endParaRPr lang="en-US" sz="14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s-ES" sz="1400" dirty="0" smtClean="0">
                          <a:latin typeface="Consolas" panose="020B0609020204030204" pitchFamily="49" charset="0"/>
                          <a:cs typeface="Consolas" panose="020B0609020204030204" pitchFamily="49" charset="0"/>
                        </a:rPr>
                        <a:t>&gt;&gt;&gt; x = (1, 2)</a:t>
                      </a:r>
                    </a:p>
                    <a:p>
                      <a:r>
                        <a:rPr lang="es-ES" sz="1400" dirty="0" smtClean="0">
                          <a:latin typeface="Consolas" panose="020B0609020204030204" pitchFamily="49" charset="0"/>
                          <a:cs typeface="Consolas" panose="020B0609020204030204" pitchFamily="49" charset="0"/>
                        </a:rPr>
                        <a:t>&gt;&gt;&gt; y = (3, 4)</a:t>
                      </a:r>
                    </a:p>
                    <a:p>
                      <a:r>
                        <a:rPr lang="es-ES" sz="1400" dirty="0" smtClean="0">
                          <a:latin typeface="Consolas" panose="020B0609020204030204" pitchFamily="49" charset="0"/>
                          <a:cs typeface="Consolas" panose="020B0609020204030204" pitchFamily="49" charset="0"/>
                        </a:rPr>
                        <a:t>&gt;&gt;&gt; x + y</a:t>
                      </a:r>
                    </a:p>
                    <a:p>
                      <a:r>
                        <a:rPr lang="es-ES" sz="1400" dirty="0" smtClean="0">
                          <a:latin typeface="Consolas" panose="020B0609020204030204" pitchFamily="49" charset="0"/>
                          <a:cs typeface="Consolas" panose="020B0609020204030204" pitchFamily="49" charset="0"/>
                        </a:rPr>
                        <a:t>(1, 2, 3, 4)</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a:t>
                      </a:r>
                    </a:p>
                    <a:p>
                      <a:r>
                        <a:rPr lang="es-ES" sz="1400" dirty="0" smtClean="0">
                          <a:latin typeface="Consolas" panose="020B0609020204030204" pitchFamily="49" charset="0"/>
                          <a:cs typeface="Consolas" panose="020B0609020204030204" pitchFamily="49" charset="0"/>
                        </a:rPr>
                        <a:t>2</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 + x + y)</a:t>
                      </a:r>
                    </a:p>
                    <a:p>
                      <a:r>
                        <a:rPr lang="es-ES" sz="1400" dirty="0" smtClean="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88</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47465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2388147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to path</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When installing Python in Windows, I recommend enabling “</a:t>
            </a:r>
            <a:r>
              <a:rPr lang="en-US" b="1" dirty="0" smtClean="0">
                <a:solidFill>
                  <a:srgbClr val="0070C0"/>
                </a:solidFill>
              </a:rPr>
              <a:t>Add python.exe to Path</a:t>
            </a:r>
            <a:r>
              <a:rPr lang="en-US" dirty="0" smtClean="0"/>
              <a:t>”.</a:t>
            </a:r>
          </a:p>
          <a:p>
            <a:r>
              <a:rPr lang="en-US" dirty="0" smtClean="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smtClean="0">
                          <a:latin typeface="Consolas" panose="020B0609020204030204" pitchFamily="49" charset="0"/>
                          <a:cs typeface="Consolas" panose="020B0609020204030204" pitchFamily="49" charset="0"/>
                        </a:rPr>
                        <a:t>C:\scripts&gt;C:\Python27\python.exe</a:t>
                      </a:r>
                    </a:p>
                    <a:p>
                      <a:endParaRPr lang="en-US" sz="1800" dirty="0" smtClean="0">
                        <a:latin typeface="Consolas" panose="020B0609020204030204" pitchFamily="49" charset="0"/>
                        <a:cs typeface="Consolas" panose="020B0609020204030204" pitchFamily="49" charset="0"/>
                      </a:endParaRPr>
                    </a:p>
                    <a:p>
                      <a:r>
                        <a:rPr lang="en-US" sz="1800" dirty="0" smtClean="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smtClean="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84016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rgbClr val="0070C0"/>
                </a:solidFill>
              </a:rPr>
              <a:t>class</a:t>
            </a:r>
            <a:r>
              <a:rPr lang="en-US" dirty="0" smtClean="0"/>
              <a:t> is fundamental to any object-oriented programming language.</a:t>
            </a:r>
          </a:p>
          <a:p>
            <a:r>
              <a:rPr lang="en-US" dirty="0" smtClean="0"/>
              <a:t>Technically speaking, a class is a template for creating objects.  The power behind classes is that the programmer gets to define all the parameters of the template.  This is done using </a:t>
            </a:r>
            <a:r>
              <a:rPr lang="en-US" b="1" dirty="0" smtClean="0">
                <a:solidFill>
                  <a:srgbClr val="FFC000"/>
                </a:solidFill>
              </a:rPr>
              <a:t>member variables</a:t>
            </a:r>
            <a:r>
              <a:rPr lang="en-US" b="1" dirty="0" smtClean="0"/>
              <a:t> </a:t>
            </a:r>
            <a:r>
              <a:rPr lang="en-US" dirty="0" smtClean="0"/>
              <a:t>and </a:t>
            </a:r>
            <a:r>
              <a:rPr lang="en-US" b="1" dirty="0" smtClean="0"/>
              <a:t>member methods </a:t>
            </a:r>
            <a:r>
              <a:rPr lang="en-US" dirty="0" smtClean="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MyClass</a:t>
                      </a:r>
                      <a:r>
                        <a:rPr lang="en-US" sz="1800" dirty="0" smtClean="0">
                          <a:latin typeface="Consolas" panose="020B0609020204030204" pitchFamily="49" charset="0"/>
                          <a:cs typeface="Consolas" panose="020B0609020204030204" pitchFamily="49" charset="0"/>
                        </a:rPr>
                        <a:t>:</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x</a:t>
                      </a:r>
                      <a:r>
                        <a:rPr lang="en-US" sz="1800" baseline="0" dirty="0" smtClean="0">
                          <a:solidFill>
                            <a:schemeClr val="bg1"/>
                          </a:solidFill>
                          <a:latin typeface="Consolas" panose="020B0609020204030204" pitchFamily="49" charset="0"/>
                          <a:cs typeface="Consolas" panose="020B0609020204030204" pitchFamily="49" charset="0"/>
                        </a:rPr>
                        <a:t> = 500</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type</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dirty="0" smtClean="0">
                          <a:latin typeface="Consolas" panose="020B0609020204030204" pitchFamily="49" charset="0"/>
                          <a:cs typeface="Consolas" panose="020B0609020204030204" pitchFamily="49" charset="0"/>
                        </a:rPr>
                        <a:t>'</a:t>
                      </a:r>
                      <a:r>
                        <a:rPr lang="en-US" sz="1800" baseline="0" dirty="0" smtClean="0">
                          <a:solidFill>
                            <a:schemeClr val="bg1"/>
                          </a:solidFill>
                          <a:latin typeface="Consolas" panose="020B0609020204030204" pitchFamily="49" charset="0"/>
                          <a:cs typeface="Consolas" panose="020B0609020204030204" pitchFamily="49" charset="0"/>
                        </a:rPr>
                        <a:t>helicopter</a:t>
                      </a:r>
                      <a:r>
                        <a:rPr lang="en-US" sz="1800" dirty="0" smtClean="0">
                          <a:latin typeface="Consolas" panose="020B0609020204030204" pitchFamily="49" charset="0"/>
                          <a:cs typeface="Consolas" panose="020B0609020204030204" pitchFamily="49" charset="0"/>
                        </a:rPr>
                        <a:t>'</a:t>
                      </a:r>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    </a:t>
                      </a:r>
                    </a:p>
                    <a:p>
                      <a:r>
                        <a:rPr lang="en-US" sz="1800" baseline="0" dirty="0" smtClean="0">
                          <a:solidFill>
                            <a:schemeClr val="bg1"/>
                          </a:solidFill>
                          <a:latin typeface="Consolas" panose="020B0609020204030204" pitchFamily="49" charset="0"/>
                          <a:cs typeface="Consolas" panose="020B0609020204030204" pitchFamily="49" charset="0"/>
                        </a:rPr>
                        <a:t>    def </a:t>
                      </a:r>
                      <a:r>
                        <a:rPr lang="en-US" sz="1800" baseline="0" dirty="0" err="1" smtClean="0">
                          <a:solidFill>
                            <a:schemeClr val="tx1"/>
                          </a:solidFill>
                          <a:latin typeface="Consolas" panose="020B0609020204030204" pitchFamily="49" charset="0"/>
                          <a:cs typeface="Consolas" panose="020B0609020204030204" pitchFamily="49" charset="0"/>
                        </a:rPr>
                        <a:t>get_type</a:t>
                      </a:r>
                      <a:r>
                        <a:rPr lang="en-US" sz="1800" baseline="0" dirty="0" smtClean="0">
                          <a:solidFill>
                            <a:schemeClr val="bg1"/>
                          </a:solidFill>
                          <a:latin typeface="Consolas" panose="020B0609020204030204" pitchFamily="49" charset="0"/>
                          <a:cs typeface="Consolas" panose="020B0609020204030204" pitchFamily="49" charset="0"/>
                        </a:rPr>
                        <a:t>(self):</a:t>
                      </a:r>
                    </a:p>
                    <a:p>
                      <a:r>
                        <a:rPr lang="en-US" sz="1800" baseline="0" dirty="0" smtClean="0">
                          <a:solidFill>
                            <a:schemeClr val="bg1"/>
                          </a:solidFill>
                          <a:latin typeface="Consolas" panose="020B0609020204030204" pitchFamily="49" charset="0"/>
                          <a:cs typeface="Consolas" panose="020B0609020204030204" pitchFamily="49" charset="0"/>
                        </a:rPr>
                        <a:t>        return </a:t>
                      </a:r>
                      <a:r>
                        <a:rPr lang="en-US" sz="1800" baseline="0" dirty="0" smtClean="0">
                          <a:solidFill>
                            <a:srgbClr val="FFC000"/>
                          </a:solidFill>
                          <a:latin typeface="Consolas" panose="020B0609020204030204" pitchFamily="49" charset="0"/>
                          <a:cs typeface="Consolas" panose="020B0609020204030204" pitchFamily="49" charset="0"/>
                        </a:rPr>
                        <a:t>type</a:t>
                      </a:r>
                      <a:endParaRPr lang="en-US" sz="1800" dirty="0" smtClean="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90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42317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Constructor</a:t>
            </a:r>
            <a:endParaRPr lang="en-US" dirty="0"/>
          </a:p>
        </p:txBody>
      </p:sp>
      <p:sp>
        <p:nvSpPr>
          <p:cNvPr id="3" name="Content Placeholder 2"/>
          <p:cNvSpPr>
            <a:spLocks noGrp="1"/>
          </p:cNvSpPr>
          <p:nvPr>
            <p:ph idx="1"/>
          </p:nvPr>
        </p:nvSpPr>
        <p:spPr/>
        <p:txBody>
          <a:bodyPr/>
          <a:lstStyle/>
          <a:p>
            <a:r>
              <a:rPr lang="en-US" dirty="0" smtClean="0"/>
              <a:t>The constructor is used to initialize the object of class type when it is created.</a:t>
            </a:r>
          </a:p>
          <a:p>
            <a:r>
              <a:rPr lang="en-US" dirty="0" smtClean="0"/>
              <a:t>For example, in the below </a:t>
            </a:r>
            <a:r>
              <a:rPr lang="en-US" b="1" dirty="0" err="1" smtClean="0">
                <a:solidFill>
                  <a:srgbClr val="FF0000"/>
                </a:solidFill>
              </a:rPr>
              <a:t>MyPlayer</a:t>
            </a:r>
            <a:r>
              <a:rPr lang="en-US" dirty="0" smtClean="0">
                <a:solidFill>
                  <a:srgbClr val="FF0000"/>
                </a:solidFill>
              </a:rPr>
              <a:t> </a:t>
            </a:r>
            <a:r>
              <a:rPr lang="en-US" dirty="0" smtClean="0"/>
              <a:t>class, the constructor is defined as __</a:t>
            </a:r>
            <a:r>
              <a:rPr lang="en-US" dirty="0" err="1" smtClean="0"/>
              <a:t>init</a:t>
            </a:r>
            <a:r>
              <a:rPr lang="en-US" dirty="0" smtClean="0"/>
              <a:t>__(self, H)</a:t>
            </a:r>
          </a:p>
          <a:p>
            <a:r>
              <a:rPr lang="en-US" dirty="0" smtClean="0"/>
              <a:t>The </a:t>
            </a:r>
            <a:r>
              <a:rPr lang="en-US" b="1" dirty="0" smtClean="0"/>
              <a:t>self</a:t>
            </a:r>
            <a:r>
              <a:rPr lang="en-US" dirty="0" smtClean="0"/>
              <a:t> keyword refers to the instance of the object and is used to store values which belong only to a specific instance of the class.  On the other hand, all instances of the </a:t>
            </a:r>
            <a:r>
              <a:rPr lang="en-US" b="1" dirty="0" err="1" smtClean="0">
                <a:solidFill>
                  <a:srgbClr val="FF0000"/>
                </a:solidFill>
              </a:rPr>
              <a:t>MyPlayer</a:t>
            </a:r>
            <a:r>
              <a:rPr lang="en-US" dirty="0" smtClean="0">
                <a:solidFill>
                  <a:srgbClr val="FF0000"/>
                </a:solidFill>
              </a:rPr>
              <a:t> </a:t>
            </a:r>
            <a:r>
              <a:rPr lang="en-US" dirty="0" smtClean="0"/>
              <a:t>class share the game variable.</a:t>
            </a:r>
          </a:p>
          <a:p>
            <a:r>
              <a:rPr lang="en-US" dirty="0" smtClean="0"/>
              <a:t>The variable x will point to an instance of</a:t>
            </a:r>
            <a:br>
              <a:rPr lang="en-US" dirty="0" smtClean="0"/>
            </a:br>
            <a:r>
              <a:rPr lang="en-US" dirty="0" smtClean="0"/>
              <a:t>the </a:t>
            </a:r>
            <a:r>
              <a:rPr lang="en-US" b="1" dirty="0" err="1" smtClean="0">
                <a:solidFill>
                  <a:srgbClr val="FF0000"/>
                </a:solidFill>
              </a:rPr>
              <a:t>MyPlayer</a:t>
            </a:r>
            <a:r>
              <a:rPr lang="en-US" dirty="0" smtClean="0">
                <a:solidFill>
                  <a:srgbClr val="FF0000"/>
                </a:solidFill>
              </a:rPr>
              <a:t> </a:t>
            </a:r>
            <a:r>
              <a:rPr lang="en-US" dirty="0" smtClean="0"/>
              <a:t>class.  This instance will</a:t>
            </a:r>
            <a:br>
              <a:rPr lang="en-US" dirty="0" smtClean="0"/>
            </a:br>
            <a:r>
              <a:rPr lang="en-US" dirty="0" smtClean="0"/>
              <a:t>have a “health” attribute of 100, and a</a:t>
            </a:r>
            <a:br>
              <a:rPr lang="en-US" dirty="0" smtClean="0"/>
            </a:br>
            <a:r>
              <a:rPr lang="en-US" dirty="0" smtClean="0"/>
              <a:t>“</a:t>
            </a:r>
            <a:r>
              <a:rPr lang="en-US" dirty="0" err="1" smtClean="0"/>
              <a:t>powerups</a:t>
            </a:r>
            <a:r>
              <a:rPr lang="en-US" dirty="0" smtClean="0"/>
              <a:t>” attribute of 0.</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MyPlayer</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game = 'Mortal</a:t>
                      </a:r>
                      <a:r>
                        <a:rPr lang="en-US" sz="1800" baseline="0" dirty="0" smtClean="0">
                          <a:latin typeface="Consolas" panose="020B0609020204030204" pitchFamily="49" charset="0"/>
                          <a:cs typeface="Consolas" panose="020B0609020204030204" pitchFamily="49" charset="0"/>
                        </a:rPr>
                        <a:t> Wombat</a:t>
                      </a:r>
                      <a:r>
                        <a:rPr lang="en-US" sz="1800" dirty="0" smtClean="0">
                          <a:latin typeface="Consolas" panose="020B0609020204030204" pitchFamily="49" charset="0"/>
                          <a:cs typeface="Consolas" panose="020B0609020204030204" pitchFamily="49" charset="0"/>
                        </a:rPr>
                        <a:t>'</a:t>
                      </a:r>
                    </a:p>
                    <a:p>
                      <a:endParaRPr lang="en-US" sz="1800" dirty="0" smtClean="0">
                        <a:solidFill>
                          <a:srgbClr val="C00000"/>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__</a:t>
                      </a:r>
                      <a:r>
                        <a:rPr lang="en-US" sz="1800" baseline="0" dirty="0" err="1" smtClean="0">
                          <a:solidFill>
                            <a:schemeClr val="bg1"/>
                          </a:solidFill>
                          <a:latin typeface="Consolas" panose="020B0609020204030204" pitchFamily="49" charset="0"/>
                          <a:cs typeface="Consolas" panose="020B0609020204030204" pitchFamily="49" charset="0"/>
                        </a:rPr>
                        <a:t>init</a:t>
                      </a:r>
                      <a:r>
                        <a:rPr lang="en-US" sz="1800" baseline="0" dirty="0" smtClean="0">
                          <a:solidFill>
                            <a:schemeClr val="bg1"/>
                          </a:solidFill>
                          <a:latin typeface="Consolas" panose="020B0609020204030204" pitchFamily="49" charset="0"/>
                          <a:cs typeface="Consolas" panose="020B0609020204030204" pitchFamily="49" charset="0"/>
                        </a:rPr>
                        <a:t>__(</a:t>
                      </a:r>
                      <a:r>
                        <a:rPr lang="en-US" sz="1800" baseline="0" dirty="0" smtClean="0">
                          <a:solidFill>
                            <a:srgbClr val="FFFF00"/>
                          </a:solidFill>
                          <a:latin typeface="Consolas" panose="020B0609020204030204" pitchFamily="49" charset="0"/>
                          <a:cs typeface="Consolas" panose="020B0609020204030204" pitchFamily="49" charset="0"/>
                        </a:rPr>
                        <a:t>self</a:t>
                      </a:r>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H</a:t>
                      </a:r>
                      <a:r>
                        <a:rPr lang="en-US" sz="1800" baseline="0" dirty="0" smtClean="0">
                          <a:solidFill>
                            <a:schemeClr val="bg1"/>
                          </a:solidFill>
                          <a:latin typeface="Consolas" panose="020B0609020204030204" pitchFamily="49" charset="0"/>
                          <a:cs typeface="Consolas" panose="020B0609020204030204" pitchFamily="49" charset="0"/>
                        </a:rPr>
                        <a:t>):</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.health</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baseline="0" dirty="0" smtClean="0">
                          <a:solidFill>
                            <a:srgbClr val="FFC000"/>
                          </a:solidFill>
                          <a:latin typeface="Consolas" panose="020B0609020204030204" pitchFamily="49" charset="0"/>
                          <a:cs typeface="Consolas" panose="020B0609020204030204" pitchFamily="49" charset="0"/>
                        </a:rPr>
                        <a:t>H</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.powerups</a:t>
                      </a:r>
                      <a:r>
                        <a:rPr lang="en-US" sz="1800" baseline="0" dirty="0" smtClean="0">
                          <a:solidFill>
                            <a:schemeClr val="bg1"/>
                          </a:solidFill>
                          <a:latin typeface="Consolas" panose="020B0609020204030204" pitchFamily="49" charset="0"/>
                          <a:cs typeface="Consolas" panose="020B0609020204030204" pitchFamily="49" charset="0"/>
                        </a:rPr>
                        <a:t> = 0</a:t>
                      </a:r>
                    </a:p>
                    <a:p>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x = </a:t>
                      </a:r>
                      <a:r>
                        <a:rPr lang="en-US" sz="1800" baseline="0" dirty="0" err="1" smtClean="0">
                          <a:solidFill>
                            <a:schemeClr val="bg1"/>
                          </a:solidFill>
                          <a:latin typeface="Consolas" panose="020B0609020204030204" pitchFamily="49" charset="0"/>
                          <a:cs typeface="Consolas" panose="020B0609020204030204" pitchFamily="49" charset="0"/>
                        </a:rPr>
                        <a:t>MyPlayer</a:t>
                      </a:r>
                      <a:r>
                        <a:rPr lang="en-US" sz="1800" baseline="0" dirty="0" smtClean="0">
                          <a:solidFill>
                            <a:schemeClr val="bg1"/>
                          </a:solidFill>
                          <a:latin typeface="Consolas" panose="020B0609020204030204" pitchFamily="49" charset="0"/>
                          <a:cs typeface="Consolas" panose="020B0609020204030204" pitchFamily="49" charset="0"/>
                        </a:rPr>
                        <a:t>(</a:t>
                      </a:r>
                      <a:r>
                        <a:rPr lang="en-US" sz="1800" baseline="0" dirty="0" smtClean="0">
                          <a:solidFill>
                            <a:srgbClr val="FFC000"/>
                          </a:solidFill>
                          <a:latin typeface="Consolas" panose="020B0609020204030204" pitchFamily="49" charset="0"/>
                          <a:cs typeface="Consolas" panose="020B0609020204030204" pitchFamily="49" charset="0"/>
                        </a:rPr>
                        <a:t>100</a:t>
                      </a:r>
                      <a:r>
                        <a:rPr lang="en-US" sz="1800" baseline="0" dirty="0" smtClean="0">
                          <a:solidFill>
                            <a:schemeClr val="bg1"/>
                          </a:solidFill>
                          <a:latin typeface="Consolas" panose="020B0609020204030204" pitchFamily="49" charset="0"/>
                          <a:cs typeface="Consolas" panose="020B0609020204030204" pitchFamily="49" charset="0"/>
                        </a:rPr>
                        <a:t>)</a:t>
                      </a:r>
                      <a:endParaRPr lang="en-US" sz="18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91</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97332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 – creation and scope</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this example, we have two players.  Each player is an object of type </a:t>
            </a:r>
            <a:r>
              <a:rPr lang="en-US" dirty="0" err="1" smtClean="0"/>
              <a:t>MyPlayer</a:t>
            </a:r>
            <a:r>
              <a:rPr lang="en-US" dirty="0" smtClean="0"/>
              <a:t>.</a:t>
            </a:r>
          </a:p>
          <a:p>
            <a:r>
              <a:rPr lang="en-US" dirty="0" smtClean="0"/>
              <a:t>The two players are initialized with different amounts of health.  From within the class, health is referenced as </a:t>
            </a:r>
            <a:r>
              <a:rPr lang="en-US" b="1" dirty="0" err="1" smtClean="0">
                <a:solidFill>
                  <a:srgbClr val="0070C0"/>
                </a:solidFill>
              </a:rPr>
              <a:t>self.health</a:t>
            </a:r>
            <a:endParaRPr lang="en-US" b="1" dirty="0" smtClean="0">
              <a:solidFill>
                <a:srgbClr val="0070C0"/>
              </a:solidFill>
            </a:endParaRPr>
          </a:p>
          <a:p>
            <a:r>
              <a:rPr lang="en-US" dirty="0" smtClean="0"/>
              <a:t>From outside the class, health is an attribute of the object.  For example, </a:t>
            </a:r>
            <a:r>
              <a:rPr lang="en-US" b="1" dirty="0" err="1" smtClean="0">
                <a:solidFill>
                  <a:srgbClr val="0070C0"/>
                </a:solidFill>
              </a:rPr>
              <a:t>left_player.health</a:t>
            </a:r>
            <a:endParaRPr lang="en-US" b="1" dirty="0" smtClean="0">
              <a:solidFill>
                <a:srgbClr val="0070C0"/>
              </a:solidFill>
            </a:endParaRPr>
          </a:p>
          <a:p>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4110568">
                <a:tc>
                  <a:txBody>
                    <a:bodyPr/>
                    <a:lstStyle/>
                    <a:p>
                      <a:r>
                        <a:rPr lang="en-US" sz="1400" dirty="0" smtClean="0">
                          <a:latin typeface="Consolas" panose="020B0609020204030204" pitchFamily="49" charset="0"/>
                          <a:cs typeface="Consolas" panose="020B0609020204030204" pitchFamily="49" charset="0"/>
                        </a:rPr>
                        <a:t>class </a:t>
                      </a:r>
                      <a:r>
                        <a:rPr lang="en-US" sz="1400" dirty="0" err="1" smtClean="0">
                          <a:solidFill>
                            <a:srgbClr val="FF0000"/>
                          </a:solidFill>
                          <a:latin typeface="Consolas" panose="020B0609020204030204" pitchFamily="49" charset="0"/>
                          <a:cs typeface="Consolas" panose="020B0609020204030204" pitchFamily="49" charset="0"/>
                        </a:rPr>
                        <a:t>MyPlayer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game = 'Mortal</a:t>
                      </a:r>
                      <a:r>
                        <a:rPr lang="en-US" sz="1400" baseline="0" dirty="0" smtClean="0">
                          <a:latin typeface="Consolas" panose="020B0609020204030204" pitchFamily="49" charset="0"/>
                          <a:cs typeface="Consolas" panose="020B0609020204030204" pitchFamily="49" charset="0"/>
                        </a:rPr>
                        <a:t> Wombat</a:t>
                      </a:r>
                      <a:r>
                        <a:rPr lang="en-US" sz="1400" dirty="0" smtClean="0">
                          <a:latin typeface="Consolas" panose="020B0609020204030204" pitchFamily="49" charset="0"/>
                          <a:cs typeface="Consolas" panose="020B0609020204030204" pitchFamily="49" charset="0"/>
                        </a:rPr>
                        <a:t>'</a:t>
                      </a:r>
                    </a:p>
                    <a:p>
                      <a:endParaRPr lang="en-US" sz="1400" dirty="0" smtClean="0">
                        <a:solidFill>
                          <a:srgbClr val="C00000"/>
                        </a:solidFill>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def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err="1" smtClean="0">
                          <a:solidFill>
                            <a:srgbClr val="FF0000"/>
                          </a:solidFill>
                          <a:latin typeface="Consolas" panose="020B0609020204030204" pitchFamily="49" charset="0"/>
                          <a:cs typeface="Consolas" panose="020B0609020204030204" pitchFamily="49" charset="0"/>
                        </a:rPr>
                        <a:t>init</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C000"/>
                          </a:solidFill>
                          <a:latin typeface="Consolas" panose="020B0609020204030204" pitchFamily="49" charset="0"/>
                          <a:cs typeface="Consolas" panose="020B0609020204030204" pitchFamily="49" charset="0"/>
                        </a:rPr>
                        <a:t>H</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.health</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smtClean="0">
                          <a:solidFill>
                            <a:srgbClr val="FFC000"/>
                          </a:solidFill>
                          <a:latin typeface="Consolas" panose="020B0609020204030204" pitchFamily="49" charset="0"/>
                          <a:cs typeface="Consolas" panose="020B0609020204030204" pitchFamily="49" charset="0"/>
                        </a:rPr>
                        <a:t>H</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0</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1</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print </a:t>
                      </a:r>
                      <a:r>
                        <a:rPr lang="en-US" sz="1400" baseline="0" dirty="0" err="1" smtClean="0">
                          <a:solidFill>
                            <a:schemeClr val="bg1"/>
                          </a:solidFill>
                          <a:latin typeface="Consolas" panose="020B0609020204030204" pitchFamily="49" charset="0"/>
                          <a:cs typeface="Consolas" panose="020B0609020204030204" pitchFamily="49" charset="0"/>
                        </a:rPr>
                        <a:t>self.game</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self.health</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self.p_ups</a:t>
                      </a:r>
                      <a:endParaRPr lang="en-US" sz="1400" baseline="0" dirty="0" smtClean="0">
                        <a:solidFill>
                          <a:schemeClr val="bg1"/>
                        </a:solidFill>
                        <a:latin typeface="Consolas" panose="020B0609020204030204" pitchFamily="49" charset="0"/>
                        <a:cs typeface="Consolas" panose="020B0609020204030204" pitchFamily="49" charset="0"/>
                      </a:endParaRP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100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50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endParaRPr lang="en-US" sz="14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92</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693930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example </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the example before, we used dictionaries to store player attributes.  Of course, it makes more sense to do this using classes.  </a:t>
            </a:r>
          </a:p>
          <a:p>
            <a:r>
              <a:rPr lang="en-US" dirty="0" smtClean="0"/>
              <a:t>Most games </a:t>
            </a:r>
            <a:r>
              <a:rPr lang="en-US" b="1" dirty="0" smtClean="0">
                <a:solidFill>
                  <a:srgbClr val="0070C0"/>
                </a:solidFill>
              </a:rPr>
              <a:t>rely heavily </a:t>
            </a:r>
            <a:r>
              <a:rPr lang="en-US" dirty="0" smtClean="0"/>
              <a:t>on class structure.</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class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def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rgbClr val="FFFF00"/>
                          </a:solidFill>
                          <a:latin typeface="Consolas" panose="020B0609020204030204" pitchFamily="49" charset="0"/>
                          <a:cs typeface="Consolas" panose="020B0609020204030204" pitchFamily="49" charset="0"/>
                        </a:rPr>
                        <a:t>__</a:t>
                      </a:r>
                      <a:r>
                        <a:rPr lang="en-US" sz="1000" dirty="0" err="1" smtClean="0">
                          <a:solidFill>
                            <a:srgbClr val="FFFF00"/>
                          </a:solidFill>
                          <a:latin typeface="Consolas" panose="020B0609020204030204" pitchFamily="49" charset="0"/>
                          <a:cs typeface="Consolas" panose="020B0609020204030204" pitchFamily="49" charset="0"/>
                        </a:rPr>
                        <a:t>init</a:t>
                      </a:r>
                      <a:r>
                        <a:rPr lang="en-US" sz="1000" dirty="0" smtClean="0">
                          <a:solidFill>
                            <a:srgbClr val="FFFF00"/>
                          </a:solidFill>
                          <a:latin typeface="Consolas" panose="020B0609020204030204" pitchFamily="49" charset="0"/>
                          <a:cs typeface="Consolas" panose="020B0609020204030204" pitchFamily="49" charset="0"/>
                        </a:rPr>
                        <a:t>__</a:t>
                      </a:r>
                      <a:r>
                        <a:rPr lang="en-US" sz="1000" dirty="0" smtClean="0">
                          <a:solidFill>
                            <a:schemeClr val="bg1"/>
                          </a:solidFill>
                          <a:latin typeface="Consolas" panose="020B0609020204030204" pitchFamily="49" charset="0"/>
                          <a:cs typeface="Consolas" panose="020B0609020204030204" pitchFamily="49" charset="0"/>
                        </a:rPr>
                        <a:t>(</a:t>
                      </a:r>
                      <a:r>
                        <a:rPr lang="en-US" sz="1000" dirty="0" smtClean="0">
                          <a:solidFill>
                            <a:schemeClr val="tx1"/>
                          </a:solidFill>
                          <a:latin typeface="Consolas" panose="020B0609020204030204" pitchFamily="49" charset="0"/>
                          <a:cs typeface="Consolas" panose="020B0609020204030204" pitchFamily="49" charset="0"/>
                        </a:rPr>
                        <a:t>self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p>
                    <a:p>
                      <a:r>
                        <a:rPr lang="en-US" sz="100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 = []</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rgbClr val="FFFF00"/>
                          </a:solidFill>
                          <a:latin typeface="Consolas" panose="020B0609020204030204" pitchFamily="49" charset="0"/>
                          <a:cs typeface="Consolas" panose="020B0609020204030204" pitchFamily="49" charset="0"/>
                        </a:rPr>
                        <a:t>add_armor</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.armor.append</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baseline="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rgbClr val="FFFF00"/>
                          </a:solidFill>
                          <a:latin typeface="Consolas" panose="020B0609020204030204" pitchFamily="49" charset="0"/>
                          <a:cs typeface="Consolas" panose="020B0609020204030204" pitchFamily="49" charset="0"/>
                        </a:rPr>
                        <a:t>attack</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enemy</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if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wins'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elif</a:t>
                      </a:r>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loses'</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print 'Stalemate!'</a:t>
                      </a:r>
                    </a:p>
                    <a:p>
                      <a:r>
                        <a:rPr lang="en-US" sz="1000" dirty="0" smtClean="0">
                          <a:solidFill>
                            <a:schemeClr val="bg1"/>
                          </a:solidFill>
                          <a:latin typeface="Consolas" panose="020B0609020204030204" pitchFamily="49" charset="0"/>
                          <a:cs typeface="Consolas" panose="020B0609020204030204" pitchFamily="49" charset="0"/>
                        </a:rPr>
                        <a:t>			</a:t>
                      </a:r>
                    </a:p>
                    <a:p>
                      <a:r>
                        <a:rPr lang="en-US" sz="1000" dirty="0" smtClean="0">
                          <a:solidFill>
                            <a:schemeClr val="bg1"/>
                          </a:solidFill>
                          <a:latin typeface="Consolas" panose="020B0609020204030204" pitchFamily="49" charset="0"/>
                          <a:cs typeface="Consolas" panose="020B0609020204030204" pitchFamily="49" charset="0"/>
                        </a:rPr>
                        <a:t>player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(50, 300)</a:t>
                      </a:r>
                    </a:p>
                    <a:p>
                      <a:r>
                        <a:rPr lang="en-US" sz="1000" dirty="0" smtClean="0">
                          <a:solidFill>
                            <a:schemeClr val="bg1"/>
                          </a:solidFill>
                          <a:latin typeface="Consolas" panose="020B0609020204030204" pitchFamily="49" charset="0"/>
                          <a:cs typeface="Consolas" panose="020B0609020204030204" pitchFamily="49" charset="0"/>
                        </a:rPr>
                        <a:t>enemy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(250, 200)</a:t>
                      </a:r>
                    </a:p>
                    <a:p>
                      <a:r>
                        <a:rPr lang="en-US" sz="1000" dirty="0" err="1" smtClean="0">
                          <a:solidFill>
                            <a:schemeClr val="bg1"/>
                          </a:solidFill>
                          <a:latin typeface="Consolas" panose="020B0609020204030204" pitchFamily="49" charset="0"/>
                          <a:cs typeface="Consolas" panose="020B0609020204030204" pitchFamily="49" charset="0"/>
                        </a:rPr>
                        <a:t>enemy.</a:t>
                      </a:r>
                      <a:r>
                        <a:rPr lang="en-US" sz="1000" dirty="0" err="1" smtClean="0">
                          <a:solidFill>
                            <a:srgbClr val="FFFF00"/>
                          </a:solidFill>
                          <a:latin typeface="Consolas" panose="020B0609020204030204" pitchFamily="49" charset="0"/>
                          <a:cs typeface="Consolas" panose="020B0609020204030204" pitchFamily="49" charset="0"/>
                        </a:rPr>
                        <a:t>add_armor</a:t>
                      </a:r>
                      <a:r>
                        <a:rPr lang="en-US" sz="1000" dirty="0" smtClean="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smtClean="0">
                          <a:solidFill>
                            <a:schemeClr val="bg1"/>
                          </a:solidFill>
                          <a:latin typeface="Consolas" panose="020B0609020204030204" pitchFamily="49" charset="0"/>
                          <a:cs typeface="Consolas" panose="020B0609020204030204" pitchFamily="49" charset="0"/>
                        </a:rPr>
                        <a:t>player.</a:t>
                      </a:r>
                      <a:r>
                        <a:rPr lang="en-US" sz="1000" dirty="0" err="1" smtClean="0">
                          <a:solidFill>
                            <a:srgbClr val="FFFF00"/>
                          </a:solidFill>
                          <a:latin typeface="Consolas" panose="020B0609020204030204" pitchFamily="49" charset="0"/>
                          <a:cs typeface="Consolas" panose="020B0609020204030204" pitchFamily="49" charset="0"/>
                        </a:rPr>
                        <a:t>attack</a:t>
                      </a:r>
                      <a:r>
                        <a:rPr lang="en-US" sz="1000" dirty="0" smtClean="0">
                          <a:solidFill>
                            <a:schemeClr val="bg1"/>
                          </a:solidFill>
                          <a:latin typeface="Consolas" panose="020B0609020204030204" pitchFamily="49" charset="0"/>
                          <a:cs typeface="Consolas" panose="020B0609020204030204" pitchFamily="49" charset="0"/>
                        </a:rPr>
                        <a:t>(enemy) </a:t>
                      </a:r>
                      <a:r>
                        <a:rPr lang="en-US" sz="1000" dirty="0" smtClean="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8562619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Better</a:t>
                      </a:r>
                      <a:r>
                        <a:rPr lang="en-US" sz="2000" baseline="0" dirty="0" smtClean="0">
                          <a:latin typeface="Consolas" panose="020B0609020204030204" pitchFamily="49" charset="0"/>
                          <a:cs typeface="Consolas" panose="020B0609020204030204" pitchFamily="49" charset="0"/>
                        </a:rPr>
                        <a:t>Game</a:t>
                      </a:r>
                      <a:r>
                        <a:rPr lang="en-US" sz="2000" dirty="0" smtClean="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1076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7663</TotalTime>
  <Words>8412</Words>
  <Application>Microsoft Office PowerPoint</Application>
  <PresentationFormat>Widescreen</PresentationFormat>
  <Paragraphs>1400</Paragraphs>
  <Slides>93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93</vt:i4>
      </vt:variant>
    </vt:vector>
  </HeadingPairs>
  <TitlesOfParts>
    <vt:vector size="100" baseType="lpstr">
      <vt:lpstr>Calibri</vt:lpstr>
      <vt:lpstr>Calibri Light</vt:lpstr>
      <vt:lpstr>Cambria Math</vt:lpstr>
      <vt:lpstr>Consolas</vt:lpstr>
      <vt:lpstr>ＭＳ Ｐゴシック</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Scope</vt:lpstr>
      <vt:lpstr>Built-in functions</vt:lpstr>
      <vt:lpstr>Indexing</vt:lpstr>
      <vt:lpstr>Control flow – range()</vt:lpstr>
      <vt:lpstr>Control flow – if </vt:lpstr>
      <vt:lpstr>Logic</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3</vt:lpstr>
      <vt:lpstr>Exercise 3</vt:lpstr>
      <vt:lpstr>Exercise 3</vt:lpstr>
      <vt:lpstr>Exercise 4</vt:lpstr>
      <vt:lpstr>Exercise 4</vt:lpstr>
      <vt:lpstr>Exercise 4</vt:lpstr>
      <vt:lpstr>Thanks!</vt:lpstr>
      <vt:lpstr>Keep learning!</vt:lpstr>
      <vt:lpstr>Acknowledgments</vt:lpstr>
      <vt:lpstr>Backup</vt:lpstr>
      <vt:lpstr>Mutability</vt:lpstr>
      <vt:lpstr>Mutability</vt:lpstr>
      <vt:lpstr>Tuple</vt:lpstr>
      <vt:lpstr>Classes</vt:lpstr>
      <vt:lpstr>Classes</vt:lpstr>
      <vt:lpstr>The Constructor</vt:lpstr>
      <vt:lpstr>Classes – creation and scope</vt:lpstr>
      <vt:lpstr>Classes – 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518</cp:revision>
  <dcterms:created xsi:type="dcterms:W3CDTF">2015-07-05T21:38:11Z</dcterms:created>
  <dcterms:modified xsi:type="dcterms:W3CDTF">2015-10-22T03:16:50Z</dcterms:modified>
</cp:coreProperties>
</file>